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2" r:id="rId1"/>
  </p:sldMasterIdLst>
  <p:notesMasterIdLst>
    <p:notesMasterId r:id="rId19"/>
  </p:notesMasterIdLst>
  <p:handoutMasterIdLst>
    <p:handoutMasterId r:id="rId20"/>
  </p:handoutMasterIdLst>
  <p:sldIdLst>
    <p:sldId id="646" r:id="rId2"/>
    <p:sldId id="752" r:id="rId3"/>
    <p:sldId id="753" r:id="rId4"/>
    <p:sldId id="754" r:id="rId5"/>
    <p:sldId id="755" r:id="rId6"/>
    <p:sldId id="756" r:id="rId7"/>
    <p:sldId id="757" r:id="rId8"/>
    <p:sldId id="758" r:id="rId9"/>
    <p:sldId id="759" r:id="rId10"/>
    <p:sldId id="760" r:id="rId11"/>
    <p:sldId id="761" r:id="rId12"/>
    <p:sldId id="762" r:id="rId13"/>
    <p:sldId id="763" r:id="rId14"/>
    <p:sldId id="764" r:id="rId15"/>
    <p:sldId id="765" r:id="rId16"/>
    <p:sldId id="766" r:id="rId17"/>
    <p:sldId id="645" r:id="rId18"/>
  </p:sldIdLst>
  <p:sldSz cx="9144000" cy="6858000" type="screen4x3"/>
  <p:notesSz cx="6858000" cy="9144000"/>
  <p:photoAlbum layout="1picTitle" frame="frameStyle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03C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50" d="100"/>
          <a:sy n="50" d="100"/>
        </p:scale>
        <p:origin x="-1872" y="-3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F7265-1D9B-4CE9-8576-A8CE378EEE67}" type="datetimeFigureOut">
              <a:rPr lang="en-US" smtClean="0"/>
              <a:t>4/18/2020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D3B567-45BC-4DC8-B327-F2F372EA5728}"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1C6EC6-F2EF-40DC-B3E3-C6FA865881F8}" type="datetimeFigureOut">
              <a:rPr lang="en-US" smtClean="0"/>
              <a:t>4/18/2020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65C583-6759-49C5-8A84-C00ADA2B473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565C583-6759-49C5-8A84-C00ADA2B4736}" type="slidenum">
              <a:rPr lang="en-US" smtClean="0"/>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71E02765-B7FA-4DD7-92BC-2339A12153AB}" type="datetime3">
              <a:rPr lang="en-US" smtClean="0"/>
              <a:t>18 April 2020</a:t>
            </a:fld>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8229600" y="6473952"/>
            <a:ext cx="758952" cy="246888"/>
          </a:xfrm>
        </p:spPr>
        <p:txBody>
          <a:bodyPr/>
          <a:lstStyle/>
          <a:p>
            <a:fld id="{62A39830-D5B3-446E-8542-7BBFA4079BB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7C5DADF-B2DF-4EE7-BAF5-7A9D7B62FA8C}" type="datetime3">
              <a:rPr lang="en-US" smtClean="0"/>
              <a:t>18 April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39830-D5B3-446E-8542-7BBFA4079BB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4DE4622-059E-42F6-82ED-992881EC199C}" type="datetime3">
              <a:rPr lang="en-US" smtClean="0"/>
              <a:t>18 April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39830-D5B3-446E-8542-7BBFA4079BB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9639FA0F-051F-473F-8B07-12EB50DB92AB}" type="datetime3">
              <a:rPr lang="en-US" smtClean="0"/>
              <a:t>18 April 2020</a:t>
            </a:fld>
            <a:endParaRPr lang="en-US"/>
          </a:p>
        </p:txBody>
      </p:sp>
      <p:sp>
        <p:nvSpPr>
          <p:cNvPr id="19" name="Footer Placeholder 18"/>
          <p:cNvSpPr>
            <a:spLocks noGrp="1"/>
          </p:cNvSpPr>
          <p:nvPr>
            <p:ph type="ftr" sz="quarter" idx="11"/>
          </p:nvPr>
        </p:nvSpPr>
        <p:spPr>
          <a:xfrm>
            <a:off x="3581400" y="76200"/>
            <a:ext cx="2895600" cy="288925"/>
          </a:xfrm>
        </p:spPr>
        <p:txBody>
          <a:bodyPr/>
          <a:lstStyle/>
          <a:p>
            <a:endParaRPr lang="en-US"/>
          </a:p>
        </p:txBody>
      </p:sp>
      <p:sp>
        <p:nvSpPr>
          <p:cNvPr id="16" name="Slide Number Placeholder 15"/>
          <p:cNvSpPr>
            <a:spLocks noGrp="1"/>
          </p:cNvSpPr>
          <p:nvPr>
            <p:ph type="sldNum" sz="quarter" idx="12"/>
          </p:nvPr>
        </p:nvSpPr>
        <p:spPr>
          <a:xfrm>
            <a:off x="8229600" y="6473952"/>
            <a:ext cx="758952" cy="246888"/>
          </a:xfrm>
        </p:spPr>
        <p:txBody>
          <a:bodyPr/>
          <a:lstStyle/>
          <a:p>
            <a:fld id="{62A39830-D5B3-446E-8542-7BBFA4079BB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8A70F56A-615F-442C-95DD-792FD979DE0D}" type="datetime3">
              <a:rPr lang="en-US" smtClean="0"/>
              <a:t>18 April 2020</a:t>
            </a:fld>
            <a:endParaRPr lang="en-US"/>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62A39830-D5B3-446E-8542-7BBFA4079BB5}" type="slidenum">
              <a:rPr lang="en-US" smtClean="0"/>
              <a:pPr/>
              <a:t>‹#›</a:t>
            </a:fld>
            <a:endParaRPr lang="en-US"/>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708DE675-80EF-4EAE-AD01-E7E5EA52F00C}" type="datetime3">
              <a:rPr lang="en-US" smtClean="0"/>
              <a:t>18 April 2020</a:t>
            </a:fld>
            <a:endParaRPr lang="en-US"/>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62A39830-D5B3-446E-8542-7BBFA4079BB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D0AC7402-4C2E-4457-8D19-9B5C70B76B1D}" type="datetime3">
              <a:rPr lang="en-US" smtClean="0"/>
              <a:t>18 April 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29600" y="6477000"/>
            <a:ext cx="762000" cy="246888"/>
          </a:xfrm>
        </p:spPr>
        <p:txBody>
          <a:bodyPr/>
          <a:lstStyle/>
          <a:p>
            <a:fld id="{62A39830-D5B3-446E-8542-7BBFA4079BB5}" type="slidenum">
              <a:rPr lang="en-US" smtClean="0"/>
              <a:pPr/>
              <a:t>‹#›</a:t>
            </a:fld>
            <a:endParaRPr lang="en-US"/>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5B4D0733-8ED4-454C-A134-D37754B1F7F3}" type="datetime3">
              <a:rPr lang="en-US" smtClean="0"/>
              <a:t>18 April 2020</a:t>
            </a:fld>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39830-D5B3-446E-8542-7BBFA4079BB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5B946C2-ACFC-49E7-A7A8-0CBBB94634C9}" type="datetime3">
              <a:rPr lang="en-US" smtClean="0"/>
              <a:t>18 April 2020</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39830-D5B3-446E-8542-7BBFA4079BB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45EE94D6-9EDA-4B49-BD2E-2B0531613A20}" type="datetime3">
              <a:rPr lang="en-US" smtClean="0"/>
              <a:t>18 April 2020</a:t>
            </a:fld>
            <a:endParaRPr lang="en-US"/>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39830-D5B3-446E-8542-7BBFA4079BB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fld id="{F833FDCA-033A-48CD-A019-2CE7EA29A682}" type="datetime3">
              <a:rPr lang="en-US" smtClean="0"/>
              <a:t>18 April 2020</a:t>
            </a:fld>
            <a:endParaRPr lang="en-US"/>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62A39830-D5B3-446E-8542-7BBFA4079BB5}" type="slidenum">
              <a:rPr lang="en-US" smtClean="0"/>
              <a:pPr/>
              <a:t>‹#›</a:t>
            </a:fld>
            <a:endParaRPr lang="en-US"/>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43019A30-30DD-48F1-AB8F-571F9247676D}" type="datetime3">
              <a:rPr lang="en-US" smtClean="0"/>
              <a:t>18 April 2020</a:t>
            </a:fld>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62A39830-D5B3-446E-8542-7BBFA4079BB5}" type="slidenum">
              <a:rPr lang="en-US" smtClean="0"/>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hf hdr="0" ftr="0"/>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762000"/>
            <a:ext cx="8153400" cy="5355312"/>
          </a:xfrm>
          <a:prstGeom prst="rect">
            <a:avLst/>
          </a:prstGeom>
          <a:noFill/>
        </p:spPr>
        <p:txBody>
          <a:bodyPr wrap="square" rtlCol="0">
            <a:spAutoFit/>
          </a:bodyPr>
          <a:lstStyle/>
          <a:p>
            <a:pPr algn="ctr"/>
            <a:endParaRPr lang="en-US" dirty="0" smtClean="0"/>
          </a:p>
          <a:p>
            <a:pPr algn="ctr"/>
            <a:endParaRPr lang="en-US" dirty="0" smtClean="0"/>
          </a:p>
          <a:p>
            <a:pPr algn="ctr"/>
            <a:endParaRPr lang="en-US" dirty="0" smtClean="0"/>
          </a:p>
          <a:p>
            <a:pPr algn="ctr"/>
            <a:r>
              <a:rPr lang="en-US" sz="4000" b="1" dirty="0" smtClean="0">
                <a:solidFill>
                  <a:srgbClr val="00B050"/>
                </a:solidFill>
                <a:latin typeface="Bookman Old Style" pitchFamily="18" charset="0"/>
              </a:rPr>
              <a:t>Time &amp; Work</a:t>
            </a:r>
          </a:p>
          <a:p>
            <a:pPr algn="ctr"/>
            <a:endParaRPr lang="en-US" sz="4000" b="1" dirty="0" smtClean="0">
              <a:solidFill>
                <a:srgbClr val="00B050"/>
              </a:solidFill>
              <a:latin typeface="Bookman Old Style" pitchFamily="18" charset="0"/>
            </a:endParaRPr>
          </a:p>
          <a:p>
            <a:pPr algn="ctr"/>
            <a:endParaRPr lang="en-US" sz="4000" b="1" dirty="0" smtClean="0">
              <a:solidFill>
                <a:srgbClr val="00B050"/>
              </a:solidFill>
              <a:latin typeface="Bookman Old Style" pitchFamily="18" charset="0"/>
            </a:endParaRPr>
          </a:p>
          <a:p>
            <a:pPr algn="ctr"/>
            <a:endParaRPr lang="en-US" sz="4000" b="1" dirty="0" smtClean="0">
              <a:solidFill>
                <a:srgbClr val="00B050"/>
              </a:solidFill>
              <a:latin typeface="Bookman Old Style" pitchFamily="18" charset="0"/>
            </a:endParaRPr>
          </a:p>
          <a:p>
            <a:pPr algn="ctr"/>
            <a:endParaRPr lang="en-US" sz="4000" b="1" dirty="0" smtClean="0">
              <a:solidFill>
                <a:srgbClr val="00B050"/>
              </a:solidFill>
              <a:latin typeface="Bookman Old Style" pitchFamily="18" charset="0"/>
            </a:endParaRPr>
          </a:p>
          <a:p>
            <a:pPr algn="ctr"/>
            <a:r>
              <a:rPr lang="en-US" sz="4000" b="1" dirty="0" smtClean="0">
                <a:solidFill>
                  <a:srgbClr val="00B050"/>
                </a:solidFill>
                <a:latin typeface="Bookman Old Style" pitchFamily="18" charset="0"/>
              </a:rPr>
              <a:t> </a:t>
            </a:r>
            <a:r>
              <a:rPr lang="en-US" sz="4000" b="1" dirty="0" smtClean="0">
                <a:solidFill>
                  <a:srgbClr val="00B050"/>
                </a:solidFill>
                <a:latin typeface="Bookman Old Style" pitchFamily="18" charset="0"/>
              </a:rPr>
              <a:t>                   </a:t>
            </a:r>
            <a:r>
              <a:rPr lang="en-US" sz="2400" b="1" dirty="0" err="1" smtClean="0">
                <a:solidFill>
                  <a:srgbClr val="00B050"/>
                </a:solidFill>
                <a:latin typeface="Bookman Old Style" pitchFamily="18" charset="0"/>
              </a:rPr>
              <a:t>Rayudu</a:t>
            </a:r>
            <a:r>
              <a:rPr lang="en-US" sz="2400" b="1" dirty="0" smtClean="0">
                <a:solidFill>
                  <a:srgbClr val="00B050"/>
                </a:solidFill>
                <a:latin typeface="Bookman Old Style" pitchFamily="18" charset="0"/>
              </a:rPr>
              <a:t> J </a:t>
            </a:r>
            <a:r>
              <a:rPr lang="en-US" sz="2400" b="1" dirty="0" err="1" smtClean="0">
                <a:solidFill>
                  <a:srgbClr val="00B050"/>
                </a:solidFill>
                <a:latin typeface="Bookman Old Style" pitchFamily="18" charset="0"/>
              </a:rPr>
              <a:t>J</a:t>
            </a:r>
            <a:r>
              <a:rPr lang="en-US" sz="2400" b="1" dirty="0" smtClean="0">
                <a:solidFill>
                  <a:srgbClr val="00B050"/>
                </a:solidFill>
                <a:latin typeface="Bookman Old Style" pitchFamily="18" charset="0"/>
              </a:rPr>
              <a:t> </a:t>
            </a:r>
            <a:r>
              <a:rPr lang="en-US" sz="2400" b="1" dirty="0" err="1" smtClean="0">
                <a:solidFill>
                  <a:srgbClr val="00B050"/>
                </a:solidFill>
                <a:latin typeface="Bookman Old Style" pitchFamily="18" charset="0"/>
              </a:rPr>
              <a:t>Dhanamjaya</a:t>
            </a:r>
            <a:endParaRPr lang="en-US" sz="2400" b="1" dirty="0" smtClean="0">
              <a:solidFill>
                <a:srgbClr val="00B050"/>
              </a:solidFill>
              <a:latin typeface="Bookman Old Style" pitchFamily="18" charset="0"/>
            </a:endParaRPr>
          </a:p>
          <a:p>
            <a:pPr algn="ctr"/>
            <a:r>
              <a:rPr lang="en-US" sz="2400" b="1" dirty="0" smtClean="0">
                <a:solidFill>
                  <a:srgbClr val="00B050"/>
                </a:solidFill>
                <a:latin typeface="Bookman Old Style" pitchFamily="18" charset="0"/>
              </a:rPr>
              <a:t>                                 Aptitude Trainer</a:t>
            </a:r>
          </a:p>
          <a:p>
            <a:pPr algn="ctr"/>
            <a:r>
              <a:rPr lang="en-US" sz="2400" b="1" dirty="0" smtClean="0">
                <a:solidFill>
                  <a:srgbClr val="00B050"/>
                </a:solidFill>
                <a:latin typeface="Bookman Old Style" pitchFamily="18" charset="0"/>
              </a:rPr>
              <a:t>                              </a:t>
            </a:r>
            <a:r>
              <a:rPr lang="en-US" sz="2400" b="1" dirty="0" err="1" smtClean="0">
                <a:solidFill>
                  <a:srgbClr val="00B050"/>
                </a:solidFill>
                <a:latin typeface="Bookman Old Style" pitchFamily="18" charset="0"/>
              </a:rPr>
              <a:t>Aditya</a:t>
            </a:r>
            <a:r>
              <a:rPr lang="en-US" sz="2400" b="1" dirty="0" smtClean="0">
                <a:solidFill>
                  <a:srgbClr val="00B050"/>
                </a:solidFill>
                <a:latin typeface="Bookman Old Style" pitchFamily="18" charset="0"/>
              </a:rPr>
              <a:t> Engineering College (A)</a:t>
            </a:r>
            <a:endParaRPr lang="en-US" sz="2400" b="1" dirty="0">
              <a:solidFill>
                <a:srgbClr val="00B050"/>
              </a:solidFill>
              <a:latin typeface="Bookman Old Style" pitchFamily="18" charset="0"/>
            </a:endParaRPr>
          </a:p>
        </p:txBody>
      </p:sp>
      <p:sp>
        <p:nvSpPr>
          <p:cNvPr id="9" name="Slide Number Placeholder 8"/>
          <p:cNvSpPr>
            <a:spLocks noGrp="1"/>
          </p:cNvSpPr>
          <p:nvPr>
            <p:ph type="sldNum" sz="quarter" idx="12"/>
          </p:nvPr>
        </p:nvSpPr>
        <p:spPr/>
        <p:txBody>
          <a:bodyPr/>
          <a:lstStyle/>
          <a:p>
            <a:fld id="{62A39830-D5B3-446E-8542-7BBFA4079BB5}" type="slidenum">
              <a:rPr lang="en-US" smtClean="0">
                <a:latin typeface="Bookman Old Style" pitchFamily="18" charset="0"/>
              </a:rPr>
              <a:pPr/>
              <a:t>1</a:t>
            </a:fld>
            <a:endParaRPr lang="en-US" dirty="0">
              <a:latin typeface="Bookman Old Style" pitchFamily="18" charset="0"/>
            </a:endParaRPr>
          </a:p>
        </p:txBody>
      </p:sp>
      <p:sp>
        <p:nvSpPr>
          <p:cNvPr id="11" name="Date Placeholder 10"/>
          <p:cNvSpPr>
            <a:spLocks noGrp="1"/>
          </p:cNvSpPr>
          <p:nvPr>
            <p:ph type="dt" sz="half" idx="10"/>
          </p:nvPr>
        </p:nvSpPr>
        <p:spPr/>
        <p:txBody>
          <a:bodyPr/>
          <a:lstStyle/>
          <a:p>
            <a:pPr algn="r"/>
            <a:fld id="{58FBAAD2-5471-417D-94D9-BD0040EA5062}" type="datetime3">
              <a:rPr lang="en-US" sz="2000" smtClean="0">
                <a:solidFill>
                  <a:srgbClr val="00B050"/>
                </a:solidFill>
                <a:latin typeface="Bookman Old Style" pitchFamily="18" charset="0"/>
              </a:rPr>
              <a:pPr algn="r"/>
              <a:t>18 April 2020</a:t>
            </a:fld>
            <a:endParaRPr lang="en-US" sz="2000" dirty="0">
              <a:solidFill>
                <a:srgbClr val="00B050"/>
              </a:solidFill>
              <a:latin typeface="Bookman Old Style"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9.jpg"/>
          <p:cNvPicPr>
            <a:picLocks noGrp="1" noChangeAspect="1"/>
          </p:cNvPicPr>
          <p:nvPr isPhoto="1"/>
        </p:nvPicPr>
        <p:blipFill>
          <a:blip r:embed="rId2" cstate="print">
            <a:lum/>
          </a:blip>
          <a:stretch>
            <a:fillRect/>
          </a:stretch>
        </p:blipFill>
        <p:spPr>
          <a:xfrm>
            <a:off x="0" y="1646238"/>
            <a:ext cx="9144000"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2123658"/>
          </a:xfrm>
          <a:prstGeom prst="rect">
            <a:avLst/>
          </a:prstGeom>
          <a:noFill/>
        </p:spPr>
        <p:txBody>
          <a:bodyPr wrap="square" rtlCol="0">
            <a:spAutoFit/>
          </a:bodyPr>
          <a:lstStyle/>
          <a:p>
            <a:pPr>
              <a:buNone/>
            </a:pPr>
            <a:r>
              <a:rPr lang="en-US" b="1" dirty="0" smtClean="0">
                <a:solidFill>
                  <a:srgbClr val="00B050"/>
                </a:solidFill>
                <a:latin typeface="Bookman Old Style" pitchFamily="18" charset="0"/>
                <a:cs typeface="Arial" pitchFamily="34" charset="0"/>
              </a:rPr>
              <a:t>Q 9.____</a:t>
            </a:r>
            <a:r>
              <a:rPr lang="en-US" b="1" dirty="0" smtClean="0">
                <a:solidFill>
                  <a:srgbClr val="00B050"/>
                </a:solidFill>
                <a:latin typeface="Bookman Old Style" pitchFamily="18" charset="0"/>
              </a:rPr>
              <a:t>Ram starts working on a job and works on it for 12 days and completes 40 percentage of the work. To help him complete the work, he employs Ravi and together they work for another 12 days and the work gets completed. How much more efficient is Ram than Ravi?</a:t>
            </a:r>
          </a:p>
          <a:p>
            <a:pPr marL="342900" indent="-342900">
              <a:buAutoNum type="alphaUcParenR"/>
            </a:pPr>
            <a:r>
              <a:rPr lang="en-US" b="1" dirty="0" smtClean="0">
                <a:solidFill>
                  <a:srgbClr val="00B050"/>
                </a:solidFill>
                <a:latin typeface="Bookman Old Style" pitchFamily="18" charset="0"/>
              </a:rPr>
              <a:t>50%		B) 200%	C) 60%		D) 100%	(Answer :D)    </a:t>
            </a:r>
          </a:p>
          <a:p>
            <a:pPr marL="342900" indent="-342900"/>
            <a:r>
              <a:rPr lang="en-US" b="1" dirty="0" smtClean="0">
                <a:solidFill>
                  <a:srgbClr val="00B050"/>
                </a:solidFill>
                <a:latin typeface="Bookman Old Style" pitchFamily="18" charset="0"/>
              </a:rPr>
              <a:t>	</a:t>
            </a: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on paper 			 EXPLANATION</a:t>
            </a:r>
            <a:endParaRPr lang="en-US" sz="2400" b="1" dirty="0" smtClean="0">
              <a:solidFill>
                <a:srgbClr val="00B050"/>
              </a:solidFill>
              <a:latin typeface="Bookman Old Style" pitchFamily="18" charset="0"/>
            </a:endParaRPr>
          </a:p>
          <a:p>
            <a:endParaRPr lang="en-US" dirty="0"/>
          </a:p>
        </p:txBody>
      </p:sp>
      <p:sp>
        <p:nvSpPr>
          <p:cNvPr id="6" name="Slide Number Placeholder 5"/>
          <p:cNvSpPr>
            <a:spLocks noGrp="1"/>
          </p:cNvSpPr>
          <p:nvPr>
            <p:ph type="sldNum" sz="quarter" idx="12"/>
          </p:nvPr>
        </p:nvSpPr>
        <p:spPr/>
        <p:txBody>
          <a:bodyPr/>
          <a:lstStyle/>
          <a:p>
            <a:fld id="{62A39830-D5B3-446E-8542-7BBFA4079BB5}" type="slidenum">
              <a:rPr lang="en-US" smtClean="0"/>
              <a:pPr/>
              <a:t>10</a:t>
            </a:fld>
            <a:endParaRPr lang="en-US"/>
          </a:p>
        </p:txBody>
      </p:sp>
      <p:sp>
        <p:nvSpPr>
          <p:cNvPr id="8" name="Date Placeholder 7"/>
          <p:cNvSpPr>
            <a:spLocks noGrp="1"/>
          </p:cNvSpPr>
          <p:nvPr>
            <p:ph type="dt" sz="half" idx="10"/>
          </p:nvPr>
        </p:nvSpPr>
        <p:spPr/>
        <p:txBody>
          <a:bodyPr/>
          <a:lstStyle/>
          <a:p>
            <a:fld id="{B9A78DD4-C857-4A1C-BF7F-AE4560C23DE1}" type="datetime3">
              <a:rPr lang="en-US" smtClean="0"/>
              <a:t>18 April 2020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10.jpg"/>
          <p:cNvPicPr>
            <a:picLocks noGrp="1" noChangeAspect="1"/>
          </p:cNvPicPr>
          <p:nvPr isPhoto="1"/>
        </p:nvPicPr>
        <p:blipFill>
          <a:blip r:embed="rId2" cstate="print">
            <a:lum/>
          </a:blip>
          <a:stretch>
            <a:fillRect/>
          </a:stretch>
        </p:blipFill>
        <p:spPr>
          <a:xfrm>
            <a:off x="0" y="1646238"/>
            <a:ext cx="9144000"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1877437"/>
          </a:xfrm>
          <a:prstGeom prst="rect">
            <a:avLst/>
          </a:prstGeom>
          <a:noFill/>
        </p:spPr>
        <p:txBody>
          <a:bodyPr wrap="square" rtlCol="0">
            <a:spAutoFit/>
          </a:bodyPr>
          <a:lstStyle/>
          <a:p>
            <a:pPr>
              <a:buNone/>
            </a:pPr>
            <a:r>
              <a:rPr lang="en-US" sz="2000" b="1" dirty="0" smtClean="0">
                <a:solidFill>
                  <a:srgbClr val="00B050"/>
                </a:solidFill>
                <a:latin typeface="Bookman Old Style" pitchFamily="18" charset="0"/>
                <a:cs typeface="Arial" pitchFamily="34" charset="0"/>
              </a:rPr>
              <a:t>Q 10.___</a:t>
            </a:r>
            <a:r>
              <a:rPr lang="en-US" b="1" dirty="0" smtClean="0">
                <a:solidFill>
                  <a:srgbClr val="00B050"/>
                </a:solidFill>
                <a:latin typeface="Bookman Old Style" pitchFamily="18" charset="0"/>
              </a:rPr>
              <a:t>The ratio of number of days taken by B is to C is 2: 3. The ratio of efficiency of A is to C is 5: 3. A takes 4 days less than C, when A and C complete the work individually. A, B and C started the work and B &amp; C left after 2 days. The number of days taken by A to complete the remaining work is:	A) 1 day    B) 2 days	C) 3 days    D) 5 days	( Answer :A)</a:t>
            </a:r>
          </a:p>
          <a:p>
            <a:pPr>
              <a:buNone/>
            </a:pP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on paper 		</a:t>
            </a: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	 EXPLANATION</a:t>
            </a:r>
            <a:endParaRPr lang="en-US" sz="2400" b="1" dirty="0" smtClean="0">
              <a:solidFill>
                <a:srgbClr val="00B050"/>
              </a:solidFill>
              <a:latin typeface="Bookman Old Style" pitchFamily="18" charset="0"/>
            </a:endParaRPr>
          </a:p>
        </p:txBody>
      </p:sp>
      <p:sp>
        <p:nvSpPr>
          <p:cNvPr id="6" name="Slide Number Placeholder 5"/>
          <p:cNvSpPr>
            <a:spLocks noGrp="1"/>
          </p:cNvSpPr>
          <p:nvPr>
            <p:ph type="sldNum" sz="quarter" idx="12"/>
          </p:nvPr>
        </p:nvSpPr>
        <p:spPr/>
        <p:txBody>
          <a:bodyPr/>
          <a:lstStyle/>
          <a:p>
            <a:fld id="{62A39830-D5B3-446E-8542-7BBFA4079BB5}" type="slidenum">
              <a:rPr lang="en-US" smtClean="0"/>
              <a:pPr/>
              <a:t>11</a:t>
            </a:fld>
            <a:endParaRPr lang="en-US"/>
          </a:p>
        </p:txBody>
      </p:sp>
      <p:sp>
        <p:nvSpPr>
          <p:cNvPr id="8" name="Date Placeholder 7"/>
          <p:cNvSpPr>
            <a:spLocks noGrp="1"/>
          </p:cNvSpPr>
          <p:nvPr>
            <p:ph type="dt" sz="half" idx="10"/>
          </p:nvPr>
        </p:nvSpPr>
        <p:spPr/>
        <p:txBody>
          <a:bodyPr/>
          <a:lstStyle/>
          <a:p>
            <a:fld id="{645D1F93-E9AC-4153-8CBA-E6CDC96F872D}" type="datetime3">
              <a:rPr lang="en-US" smtClean="0"/>
              <a:t>18 April 2020</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11.jpg"/>
          <p:cNvPicPr>
            <a:picLocks noGrp="1" noChangeAspect="1"/>
          </p:cNvPicPr>
          <p:nvPr isPhoto="1"/>
        </p:nvPicPr>
        <p:blipFill>
          <a:blip r:embed="rId2" cstate="print">
            <a:lum/>
          </a:blip>
          <a:stretch>
            <a:fillRect/>
          </a:stretch>
        </p:blipFill>
        <p:spPr>
          <a:xfrm>
            <a:off x="0" y="1646238"/>
            <a:ext cx="9143999"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1877437"/>
          </a:xfrm>
          <a:prstGeom prst="rect">
            <a:avLst/>
          </a:prstGeom>
          <a:noFill/>
        </p:spPr>
        <p:txBody>
          <a:bodyPr wrap="square" rtlCol="0">
            <a:spAutoFit/>
          </a:bodyPr>
          <a:lstStyle/>
          <a:p>
            <a:pPr>
              <a:buNone/>
            </a:pPr>
            <a:r>
              <a:rPr lang="en-US" sz="2000" b="1" dirty="0" smtClean="0">
                <a:solidFill>
                  <a:srgbClr val="00B050"/>
                </a:solidFill>
                <a:latin typeface="Bookman Old Style" pitchFamily="18" charset="0"/>
                <a:cs typeface="Arial" pitchFamily="34" charset="0"/>
              </a:rPr>
              <a:t>Q 11.</a:t>
            </a:r>
          </a:p>
          <a:p>
            <a:pPr>
              <a:buNone/>
            </a:pPr>
            <a:r>
              <a:rPr lang="en-US" b="1" dirty="0" smtClean="0">
                <a:solidFill>
                  <a:srgbClr val="00B050"/>
                </a:solidFill>
                <a:latin typeface="Bookman Old Style" pitchFamily="18" charset="0"/>
              </a:rPr>
              <a:t>A </a:t>
            </a:r>
            <a:r>
              <a:rPr lang="en-US" b="1" dirty="0" smtClean="0">
                <a:solidFill>
                  <a:srgbClr val="00B050"/>
                </a:solidFill>
                <a:latin typeface="Bookman Old Style" pitchFamily="18" charset="0"/>
              </a:rPr>
              <a:t>water tank normally takes 14 hours to be filled by a tap but because of the leak, it takes another 4 hours. In how many hours will the leak empty a full water tank?</a:t>
            </a:r>
          </a:p>
          <a:p>
            <a:pPr marL="342900" indent="-342900">
              <a:buAutoNum type="alphaUcParenR"/>
            </a:pPr>
            <a:r>
              <a:rPr lang="en-US" b="1" dirty="0" smtClean="0">
                <a:solidFill>
                  <a:srgbClr val="00B050"/>
                </a:solidFill>
                <a:latin typeface="Bookman Old Style" pitchFamily="18" charset="0"/>
              </a:rPr>
              <a:t>50.5 </a:t>
            </a:r>
            <a:r>
              <a:rPr lang="en-US" b="1" dirty="0" smtClean="0">
                <a:solidFill>
                  <a:srgbClr val="00B050"/>
                </a:solidFill>
                <a:latin typeface="Bookman Old Style" pitchFamily="18" charset="0"/>
              </a:rPr>
              <a:t>hours	B) 54.4 hours	C) 60 hours	D) 63 </a:t>
            </a:r>
            <a:r>
              <a:rPr lang="en-US" b="1" dirty="0" smtClean="0">
                <a:solidFill>
                  <a:srgbClr val="00B050"/>
                </a:solidFill>
                <a:latin typeface="Bookman Old Style" pitchFamily="18" charset="0"/>
              </a:rPr>
              <a:t>hours	( </a:t>
            </a:r>
            <a:r>
              <a:rPr lang="en-US" b="1" dirty="0" smtClean="0">
                <a:solidFill>
                  <a:srgbClr val="00B050"/>
                </a:solidFill>
                <a:latin typeface="Bookman Old Style" pitchFamily="18" charset="0"/>
              </a:rPr>
              <a:t>Answer </a:t>
            </a:r>
            <a:r>
              <a:rPr lang="en-US" b="1" dirty="0" smtClean="0">
                <a:solidFill>
                  <a:srgbClr val="00B050"/>
                </a:solidFill>
                <a:latin typeface="Bookman Old Style" pitchFamily="18" charset="0"/>
              </a:rPr>
              <a:t>:D)</a:t>
            </a:r>
          </a:p>
          <a:p>
            <a:pPr marL="342900" indent="-342900"/>
            <a:r>
              <a:rPr lang="en-US" sz="2400" b="1" dirty="0" smtClean="0">
                <a:solidFill>
                  <a:srgbClr val="00B050"/>
                </a:solidFill>
                <a:latin typeface="Bookman Old Style" pitchFamily="18" charset="0"/>
              </a:rPr>
              <a:t>	</a:t>
            </a: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on paper 			 EXPLANATION</a:t>
            </a:r>
            <a:endParaRPr lang="en-US" sz="2400" b="1" dirty="0">
              <a:solidFill>
                <a:srgbClr val="00B050"/>
              </a:solidFill>
              <a:latin typeface="Bookman Old Style" pitchFamily="18" charset="0"/>
            </a:endParaRPr>
          </a:p>
        </p:txBody>
      </p:sp>
      <p:sp>
        <p:nvSpPr>
          <p:cNvPr id="6" name="Slide Number Placeholder 5"/>
          <p:cNvSpPr>
            <a:spLocks noGrp="1"/>
          </p:cNvSpPr>
          <p:nvPr>
            <p:ph type="sldNum" sz="quarter" idx="12"/>
          </p:nvPr>
        </p:nvSpPr>
        <p:spPr/>
        <p:txBody>
          <a:bodyPr/>
          <a:lstStyle/>
          <a:p>
            <a:fld id="{62A39830-D5B3-446E-8542-7BBFA4079BB5}" type="slidenum">
              <a:rPr lang="en-US" smtClean="0"/>
              <a:pPr/>
              <a:t>12</a:t>
            </a:fld>
            <a:endParaRPr lang="en-US"/>
          </a:p>
        </p:txBody>
      </p:sp>
      <p:sp>
        <p:nvSpPr>
          <p:cNvPr id="8" name="Date Placeholder 7"/>
          <p:cNvSpPr>
            <a:spLocks noGrp="1"/>
          </p:cNvSpPr>
          <p:nvPr>
            <p:ph type="dt" sz="half" idx="10"/>
          </p:nvPr>
        </p:nvSpPr>
        <p:spPr/>
        <p:txBody>
          <a:bodyPr/>
          <a:lstStyle/>
          <a:p>
            <a:fld id="{60BBE1DA-6804-4577-B472-A011133D4875}" type="datetime3">
              <a:rPr lang="en-US" smtClean="0"/>
              <a:t>18 April 2020</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12.jpg"/>
          <p:cNvPicPr>
            <a:picLocks noGrp="1" noChangeAspect="1"/>
          </p:cNvPicPr>
          <p:nvPr isPhoto="1"/>
        </p:nvPicPr>
        <p:blipFill>
          <a:blip r:embed="rId2" cstate="print">
            <a:lum/>
          </a:blip>
          <a:stretch>
            <a:fillRect/>
          </a:stretch>
        </p:blipFill>
        <p:spPr>
          <a:xfrm>
            <a:off x="0" y="1646238"/>
            <a:ext cx="9144000"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2246769"/>
          </a:xfrm>
          <a:prstGeom prst="rect">
            <a:avLst/>
          </a:prstGeom>
          <a:noFill/>
        </p:spPr>
        <p:txBody>
          <a:bodyPr wrap="square" rtlCol="0">
            <a:spAutoFit/>
          </a:bodyPr>
          <a:lstStyle/>
          <a:p>
            <a:pPr>
              <a:buNone/>
            </a:pPr>
            <a:r>
              <a:rPr lang="en-US" sz="2000" b="1" dirty="0" smtClean="0">
                <a:solidFill>
                  <a:srgbClr val="00B050"/>
                </a:solidFill>
                <a:latin typeface="Bookman Old Style" pitchFamily="18" charset="0"/>
                <a:cs typeface="Arial" pitchFamily="34" charset="0"/>
              </a:rPr>
              <a:t>Q </a:t>
            </a:r>
            <a:r>
              <a:rPr lang="en-US" sz="2000" b="1" dirty="0" smtClean="0">
                <a:solidFill>
                  <a:srgbClr val="00B050"/>
                </a:solidFill>
                <a:latin typeface="Bookman Old Style" pitchFamily="18" charset="0"/>
                <a:cs typeface="Arial" pitchFamily="34" charset="0"/>
              </a:rPr>
              <a:t>12.__</a:t>
            </a:r>
            <a:r>
              <a:rPr lang="en-US" b="1" dirty="0" smtClean="0">
                <a:solidFill>
                  <a:srgbClr val="00B050"/>
                </a:solidFill>
                <a:latin typeface="Bookman Old Style" pitchFamily="18" charset="0"/>
              </a:rPr>
              <a:t>Two </a:t>
            </a:r>
            <a:r>
              <a:rPr lang="en-US" b="1" dirty="0" smtClean="0">
                <a:solidFill>
                  <a:srgbClr val="00B050"/>
                </a:solidFill>
                <a:latin typeface="Bookman Old Style" pitchFamily="18" charset="0"/>
              </a:rPr>
              <a:t>pipes A and B can fill a cistern in 15 hours and 10 hours respectively. A tap C can empty the full cistern in 30 hours. All the three taps were open for 3 hours, when it was remembered that the emptying tap had been left open. It was then closed. How many hours more would it take for the cistern to be </a:t>
            </a:r>
            <a:r>
              <a:rPr lang="en-US" b="1" dirty="0" smtClean="0">
                <a:solidFill>
                  <a:srgbClr val="00B050"/>
                </a:solidFill>
                <a:latin typeface="Bookman Old Style" pitchFamily="18" charset="0"/>
              </a:rPr>
              <a:t>filled?	C</a:t>
            </a:r>
            <a:r>
              <a:rPr lang="en-US" b="1" dirty="0" smtClean="0">
                <a:solidFill>
                  <a:srgbClr val="00B050"/>
                </a:solidFill>
                <a:latin typeface="Bookman Old Style" pitchFamily="18" charset="0"/>
              </a:rPr>
              <a:t>) 3 hr 36 </a:t>
            </a:r>
            <a:r>
              <a:rPr lang="en-US" b="1" dirty="0" smtClean="0">
                <a:solidFill>
                  <a:srgbClr val="00B050"/>
                </a:solidFill>
                <a:latin typeface="Bookman Old Style" pitchFamily="18" charset="0"/>
              </a:rPr>
              <a:t>min. 	(Answer </a:t>
            </a:r>
            <a:r>
              <a:rPr lang="en-US" b="1" dirty="0" smtClean="0">
                <a:solidFill>
                  <a:srgbClr val="00B050"/>
                </a:solidFill>
                <a:latin typeface="Bookman Old Style" pitchFamily="18" charset="0"/>
              </a:rPr>
              <a:t>:</a:t>
            </a:r>
            <a:r>
              <a:rPr lang="en-US" b="1" dirty="0" smtClean="0">
                <a:solidFill>
                  <a:srgbClr val="00B050"/>
                </a:solidFill>
                <a:latin typeface="Bookman Old Style" pitchFamily="18" charset="0"/>
              </a:rPr>
              <a:t>C)    </a:t>
            </a:r>
            <a:r>
              <a:rPr lang="en-US" b="1" dirty="0" smtClean="0">
                <a:solidFill>
                  <a:srgbClr val="00B050"/>
                </a:solidFill>
                <a:latin typeface="Bookman Old Style" pitchFamily="18" charset="0"/>
              </a:rPr>
              <a:t> </a:t>
            </a:r>
            <a:r>
              <a:rPr lang="en-US" b="1" dirty="0" smtClean="0">
                <a:solidFill>
                  <a:srgbClr val="00B050"/>
                </a:solidFill>
                <a:latin typeface="Bookman Old Style" pitchFamily="18" charset="0"/>
              </a:rPr>
              <a:t>  	</a:t>
            </a:r>
            <a:r>
              <a:rPr lang="en-US" sz="2400" b="1" dirty="0" smtClean="0">
                <a:solidFill>
                  <a:srgbClr val="00B050"/>
                </a:solidFill>
                <a:latin typeface="Bookman Old Style" pitchFamily="18" charset="0"/>
                <a:ea typeface="Arial Unicode MS" pitchFamily="34" charset="-128"/>
                <a:cs typeface="Arial Unicode MS" pitchFamily="34" charset="-128"/>
              </a:rPr>
              <a:t>on </a:t>
            </a:r>
            <a:r>
              <a:rPr lang="en-US" sz="2400" b="1" dirty="0" smtClean="0">
                <a:solidFill>
                  <a:srgbClr val="00B050"/>
                </a:solidFill>
                <a:latin typeface="Bookman Old Style" pitchFamily="18" charset="0"/>
                <a:ea typeface="Arial Unicode MS" pitchFamily="34" charset="-128"/>
                <a:cs typeface="Arial Unicode MS" pitchFamily="34" charset="-128"/>
              </a:rPr>
              <a:t>paper 			 EXPLANATION</a:t>
            </a:r>
            <a:endParaRPr lang="en-US" sz="2400" b="1" dirty="0" smtClean="0">
              <a:solidFill>
                <a:srgbClr val="00B050"/>
              </a:solidFill>
              <a:latin typeface="Bookman Old Style" pitchFamily="18" charset="0"/>
            </a:endParaRPr>
          </a:p>
          <a:p>
            <a:endParaRPr lang="en-US" sz="2400" b="1" dirty="0">
              <a:solidFill>
                <a:srgbClr val="00B050"/>
              </a:solidFill>
              <a:latin typeface="Bookman Old Style" pitchFamily="18" charset="0"/>
            </a:endParaRPr>
          </a:p>
        </p:txBody>
      </p:sp>
      <p:sp>
        <p:nvSpPr>
          <p:cNvPr id="6" name="Slide Number Placeholder 5"/>
          <p:cNvSpPr>
            <a:spLocks noGrp="1"/>
          </p:cNvSpPr>
          <p:nvPr>
            <p:ph type="sldNum" sz="quarter" idx="12"/>
          </p:nvPr>
        </p:nvSpPr>
        <p:spPr/>
        <p:txBody>
          <a:bodyPr/>
          <a:lstStyle/>
          <a:p>
            <a:fld id="{62A39830-D5B3-446E-8542-7BBFA4079BB5}" type="slidenum">
              <a:rPr lang="en-US" smtClean="0"/>
              <a:pPr/>
              <a:t>13</a:t>
            </a:fld>
            <a:endParaRPr lang="en-US"/>
          </a:p>
        </p:txBody>
      </p:sp>
      <p:sp>
        <p:nvSpPr>
          <p:cNvPr id="8" name="Date Placeholder 7"/>
          <p:cNvSpPr>
            <a:spLocks noGrp="1"/>
          </p:cNvSpPr>
          <p:nvPr>
            <p:ph type="dt" sz="half" idx="10"/>
          </p:nvPr>
        </p:nvSpPr>
        <p:spPr/>
        <p:txBody>
          <a:bodyPr/>
          <a:lstStyle/>
          <a:p>
            <a:fld id="{FB7FF289-AD17-4254-B532-42527A566536}" type="datetime3">
              <a:rPr lang="en-US" smtClean="0"/>
              <a:t>18 April 2020</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13.jpg"/>
          <p:cNvPicPr>
            <a:picLocks noGrp="1" noChangeAspect="1"/>
          </p:cNvPicPr>
          <p:nvPr isPhoto="1"/>
        </p:nvPicPr>
        <p:blipFill>
          <a:blip r:embed="rId2" cstate="print">
            <a:lum/>
          </a:blip>
          <a:stretch>
            <a:fillRect/>
          </a:stretch>
        </p:blipFill>
        <p:spPr>
          <a:xfrm>
            <a:off x="0" y="1646238"/>
            <a:ext cx="9144000"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1846659"/>
          </a:xfrm>
          <a:prstGeom prst="rect">
            <a:avLst/>
          </a:prstGeom>
          <a:noFill/>
        </p:spPr>
        <p:txBody>
          <a:bodyPr wrap="square" rtlCol="0">
            <a:spAutoFit/>
          </a:bodyPr>
          <a:lstStyle/>
          <a:p>
            <a:pPr>
              <a:buNone/>
            </a:pPr>
            <a:r>
              <a:rPr lang="en-US" b="1" dirty="0" smtClean="0">
                <a:solidFill>
                  <a:srgbClr val="00B050"/>
                </a:solidFill>
                <a:latin typeface="Bookman Old Style" pitchFamily="18" charset="0"/>
                <a:cs typeface="Arial" pitchFamily="34" charset="0"/>
              </a:rPr>
              <a:t>Q </a:t>
            </a:r>
            <a:r>
              <a:rPr lang="en-US" b="1" dirty="0" smtClean="0">
                <a:solidFill>
                  <a:srgbClr val="00B050"/>
                </a:solidFill>
                <a:latin typeface="Bookman Old Style" pitchFamily="18" charset="0"/>
                <a:cs typeface="Arial" pitchFamily="34" charset="0"/>
              </a:rPr>
              <a:t>13.__</a:t>
            </a:r>
            <a:r>
              <a:rPr lang="en-US" b="1" dirty="0" smtClean="0">
                <a:solidFill>
                  <a:srgbClr val="00B050"/>
                </a:solidFill>
                <a:latin typeface="Bookman Old Style" pitchFamily="18" charset="0"/>
              </a:rPr>
              <a:t>Three </a:t>
            </a:r>
            <a:r>
              <a:rPr lang="en-US" b="1" dirty="0" smtClean="0">
                <a:solidFill>
                  <a:srgbClr val="00B050"/>
                </a:solidFill>
                <a:latin typeface="Bookman Old Style" pitchFamily="18" charset="0"/>
              </a:rPr>
              <a:t>pipes A, B and C can fill a cistern in 10 hours, 12 hours and 15 hours respectively. First A was opened. After 2 hour, B was opened and after 4 hours from the start of A, C was also opened. Find the time in which the cistern is just full.</a:t>
            </a:r>
          </a:p>
          <a:p>
            <a:pPr marL="342900" indent="-342900">
              <a:buAutoNum type="alphaUcParenR"/>
            </a:pPr>
            <a:r>
              <a:rPr lang="en-US" b="1" dirty="0" smtClean="0">
                <a:solidFill>
                  <a:srgbClr val="00B050"/>
                </a:solidFill>
                <a:latin typeface="Bookman Old Style" pitchFamily="18" charset="0"/>
              </a:rPr>
              <a:t>2 hours     B</a:t>
            </a:r>
            <a:r>
              <a:rPr lang="en-US" b="1" dirty="0" smtClean="0">
                <a:solidFill>
                  <a:srgbClr val="00B050"/>
                </a:solidFill>
                <a:latin typeface="Bookman Old Style" pitchFamily="18" charset="0"/>
              </a:rPr>
              <a:t>) 4 </a:t>
            </a:r>
            <a:r>
              <a:rPr lang="en-US" b="1" dirty="0" smtClean="0">
                <a:solidFill>
                  <a:srgbClr val="00B050"/>
                </a:solidFill>
                <a:latin typeface="Bookman Old Style" pitchFamily="18" charset="0"/>
              </a:rPr>
              <a:t>hours      C</a:t>
            </a:r>
            <a:r>
              <a:rPr lang="en-US" b="1" dirty="0" smtClean="0">
                <a:solidFill>
                  <a:srgbClr val="00B050"/>
                </a:solidFill>
                <a:latin typeface="Bookman Old Style" pitchFamily="18" charset="0"/>
              </a:rPr>
              <a:t>) 2 hours 52 </a:t>
            </a:r>
            <a:r>
              <a:rPr lang="en-US" b="1" dirty="0" smtClean="0">
                <a:solidFill>
                  <a:srgbClr val="00B050"/>
                </a:solidFill>
                <a:latin typeface="Bookman Old Style" pitchFamily="18" charset="0"/>
              </a:rPr>
              <a:t>min	   D</a:t>
            </a:r>
            <a:r>
              <a:rPr lang="en-US" b="1" dirty="0" smtClean="0">
                <a:solidFill>
                  <a:srgbClr val="00B050"/>
                </a:solidFill>
                <a:latin typeface="Bookman Old Style" pitchFamily="18" charset="0"/>
              </a:rPr>
              <a:t>) 5 hours 44 </a:t>
            </a:r>
            <a:r>
              <a:rPr lang="en-US" b="1" dirty="0" smtClean="0">
                <a:solidFill>
                  <a:srgbClr val="00B050"/>
                </a:solidFill>
                <a:latin typeface="Bookman Old Style" pitchFamily="18" charset="0"/>
              </a:rPr>
              <a:t>min.        (Answer </a:t>
            </a:r>
            <a:r>
              <a:rPr lang="en-US" b="1" dirty="0" smtClean="0">
                <a:solidFill>
                  <a:srgbClr val="00B050"/>
                </a:solidFill>
                <a:latin typeface="Bookman Old Style" pitchFamily="18" charset="0"/>
              </a:rPr>
              <a:t>:</a:t>
            </a:r>
            <a:r>
              <a:rPr lang="en-US" b="1" dirty="0" smtClean="0">
                <a:solidFill>
                  <a:srgbClr val="00B050"/>
                </a:solidFill>
                <a:latin typeface="Bookman Old Style" pitchFamily="18" charset="0"/>
              </a:rPr>
              <a:t>D)				</a:t>
            </a:r>
            <a:r>
              <a:rPr lang="en-US" sz="2400" b="1" dirty="0" smtClean="0">
                <a:solidFill>
                  <a:srgbClr val="00B050"/>
                </a:solidFill>
                <a:latin typeface="Bookman Old Style" pitchFamily="18" charset="0"/>
              </a:rPr>
              <a:t>EXPLANATION</a:t>
            </a:r>
            <a:endParaRPr lang="en-US" sz="2400" b="1" dirty="0" smtClean="0">
              <a:solidFill>
                <a:srgbClr val="00B050"/>
              </a:solidFill>
              <a:latin typeface="Bookman Old Style" pitchFamily="18" charset="0"/>
            </a:endParaRPr>
          </a:p>
        </p:txBody>
      </p:sp>
      <p:sp>
        <p:nvSpPr>
          <p:cNvPr id="6" name="Slide Number Placeholder 5"/>
          <p:cNvSpPr>
            <a:spLocks noGrp="1"/>
          </p:cNvSpPr>
          <p:nvPr>
            <p:ph type="sldNum" sz="quarter" idx="12"/>
          </p:nvPr>
        </p:nvSpPr>
        <p:spPr/>
        <p:txBody>
          <a:bodyPr/>
          <a:lstStyle/>
          <a:p>
            <a:fld id="{62A39830-D5B3-446E-8542-7BBFA4079BB5}" type="slidenum">
              <a:rPr lang="en-US" smtClean="0"/>
              <a:pPr/>
              <a:t>14</a:t>
            </a:fld>
            <a:endParaRPr lang="en-US"/>
          </a:p>
        </p:txBody>
      </p:sp>
      <p:sp>
        <p:nvSpPr>
          <p:cNvPr id="8" name="Date Placeholder 7"/>
          <p:cNvSpPr>
            <a:spLocks noGrp="1"/>
          </p:cNvSpPr>
          <p:nvPr>
            <p:ph type="dt" sz="half" idx="10"/>
          </p:nvPr>
        </p:nvSpPr>
        <p:spPr/>
        <p:txBody>
          <a:bodyPr/>
          <a:lstStyle/>
          <a:p>
            <a:fld id="{137547A2-F4B8-45DB-9449-ECFC166379D7}" type="datetime3">
              <a:rPr lang="en-US" smtClean="0"/>
              <a:t>18 April 2020</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14.jpg"/>
          <p:cNvPicPr>
            <a:picLocks noGrp="1" noChangeAspect="1"/>
          </p:cNvPicPr>
          <p:nvPr isPhoto="1"/>
        </p:nvPicPr>
        <p:blipFill>
          <a:blip r:embed="rId2" cstate="print">
            <a:lum/>
          </a:blip>
          <a:stretch>
            <a:fillRect/>
          </a:stretch>
        </p:blipFill>
        <p:spPr>
          <a:xfrm>
            <a:off x="0" y="1722438"/>
            <a:ext cx="9144000" cy="5135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1938992"/>
          </a:xfrm>
          <a:prstGeom prst="rect">
            <a:avLst/>
          </a:prstGeom>
          <a:noFill/>
        </p:spPr>
        <p:txBody>
          <a:bodyPr wrap="square" rtlCol="0">
            <a:spAutoFit/>
          </a:bodyPr>
          <a:lstStyle/>
          <a:p>
            <a:pPr>
              <a:buNone/>
            </a:pPr>
            <a:r>
              <a:rPr lang="en-US" b="1" dirty="0" smtClean="0">
                <a:solidFill>
                  <a:srgbClr val="00B050"/>
                </a:solidFill>
                <a:latin typeface="Bookman Old Style" pitchFamily="18" charset="0"/>
                <a:cs typeface="Arial" pitchFamily="34" charset="0"/>
              </a:rPr>
              <a:t>Q </a:t>
            </a:r>
            <a:r>
              <a:rPr lang="en-US" b="1" dirty="0" smtClean="0">
                <a:solidFill>
                  <a:srgbClr val="00B050"/>
                </a:solidFill>
                <a:latin typeface="Bookman Old Style" pitchFamily="18" charset="0"/>
                <a:cs typeface="Arial" pitchFamily="34" charset="0"/>
              </a:rPr>
              <a:t>14.___</a:t>
            </a:r>
            <a:r>
              <a:rPr lang="en-US" b="1" dirty="0" smtClean="0">
                <a:solidFill>
                  <a:srgbClr val="00B050"/>
                </a:solidFill>
                <a:latin typeface="Bookman Old Style" pitchFamily="18" charset="0"/>
              </a:rPr>
              <a:t>Tap </a:t>
            </a:r>
            <a:r>
              <a:rPr lang="en-US" b="1" dirty="0" smtClean="0">
                <a:solidFill>
                  <a:srgbClr val="00B050"/>
                </a:solidFill>
                <a:latin typeface="Bookman Old Style" pitchFamily="18" charset="0"/>
              </a:rPr>
              <a:t>A fills a tank in 40 minutes while tap C empties it at 1/3rd the rate at which A fills it. At 12 : 00 noon, A and C are simultaneously started and when the tank is 50% full, tap A is turned off. At what time will the tank be </a:t>
            </a:r>
            <a:r>
              <a:rPr lang="en-US" b="1" dirty="0" smtClean="0">
                <a:solidFill>
                  <a:srgbClr val="00B050"/>
                </a:solidFill>
                <a:latin typeface="Bookman Old Style" pitchFamily="18" charset="0"/>
              </a:rPr>
              <a:t>empty?</a:t>
            </a:r>
          </a:p>
          <a:p>
            <a:pPr>
              <a:buNone/>
            </a:pPr>
            <a:r>
              <a:rPr lang="en-US" b="1" dirty="0" smtClean="0">
                <a:solidFill>
                  <a:srgbClr val="00B050"/>
                </a:solidFill>
                <a:latin typeface="Bookman Old Style" pitchFamily="18" charset="0"/>
              </a:rPr>
              <a:t> A</a:t>
            </a:r>
            <a:r>
              <a:rPr lang="en-US" b="1" dirty="0" smtClean="0">
                <a:solidFill>
                  <a:srgbClr val="00B050"/>
                </a:solidFill>
                <a:latin typeface="Bookman Old Style" pitchFamily="18" charset="0"/>
              </a:rPr>
              <a:t>) 1 : 45 pm	</a:t>
            </a:r>
            <a:r>
              <a:rPr lang="en-US" b="1" dirty="0" smtClean="0">
                <a:solidFill>
                  <a:srgbClr val="00B050"/>
                </a:solidFill>
                <a:latin typeface="Bookman Old Style" pitchFamily="18" charset="0"/>
              </a:rPr>
              <a:t>B</a:t>
            </a:r>
            <a:r>
              <a:rPr lang="en-US" b="1" dirty="0" smtClean="0">
                <a:solidFill>
                  <a:srgbClr val="00B050"/>
                </a:solidFill>
                <a:latin typeface="Bookman Old Style" pitchFamily="18" charset="0"/>
              </a:rPr>
              <a:t>) 1 : 30 pm	C) 12 : 30 pm	D) 12 : 45 </a:t>
            </a:r>
            <a:r>
              <a:rPr lang="en-US" b="1" dirty="0" smtClean="0">
                <a:solidFill>
                  <a:srgbClr val="00B050"/>
                </a:solidFill>
                <a:latin typeface="Bookman Old Style" pitchFamily="18" charset="0"/>
              </a:rPr>
              <a:t>pm	 (Answer </a:t>
            </a:r>
            <a:r>
              <a:rPr lang="en-US" b="1" dirty="0" smtClean="0">
                <a:solidFill>
                  <a:srgbClr val="00B050"/>
                </a:solidFill>
                <a:latin typeface="Bookman Old Style" pitchFamily="18" charset="0"/>
              </a:rPr>
              <a:t>:</a:t>
            </a:r>
            <a:r>
              <a:rPr lang="en-US" b="1" dirty="0" smtClean="0">
                <a:solidFill>
                  <a:srgbClr val="00B050"/>
                </a:solidFill>
                <a:latin typeface="Bookman Old Style" pitchFamily="18" charset="0"/>
              </a:rPr>
              <a:t>B)</a:t>
            </a:r>
            <a:r>
              <a:rPr lang="en-US" sz="2400" b="1" dirty="0" smtClean="0">
                <a:solidFill>
                  <a:srgbClr val="00B050"/>
                </a:solidFill>
                <a:latin typeface="Bookman Old Style" pitchFamily="18" charset="0"/>
              </a:rPr>
              <a:t>  	</a:t>
            </a: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on paper 			 EXPLANATION</a:t>
            </a:r>
            <a:endParaRPr lang="en-US" dirty="0"/>
          </a:p>
        </p:txBody>
      </p:sp>
      <p:sp>
        <p:nvSpPr>
          <p:cNvPr id="6" name="Slide Number Placeholder 5"/>
          <p:cNvSpPr>
            <a:spLocks noGrp="1"/>
          </p:cNvSpPr>
          <p:nvPr>
            <p:ph type="sldNum" sz="quarter" idx="12"/>
          </p:nvPr>
        </p:nvSpPr>
        <p:spPr/>
        <p:txBody>
          <a:bodyPr/>
          <a:lstStyle/>
          <a:p>
            <a:fld id="{62A39830-D5B3-446E-8542-7BBFA4079BB5}" type="slidenum">
              <a:rPr lang="en-US" smtClean="0"/>
              <a:pPr/>
              <a:t>15</a:t>
            </a:fld>
            <a:endParaRPr lang="en-US"/>
          </a:p>
        </p:txBody>
      </p:sp>
      <p:sp>
        <p:nvSpPr>
          <p:cNvPr id="8" name="Date Placeholder 7"/>
          <p:cNvSpPr>
            <a:spLocks noGrp="1"/>
          </p:cNvSpPr>
          <p:nvPr>
            <p:ph type="dt" sz="half" idx="10"/>
          </p:nvPr>
        </p:nvSpPr>
        <p:spPr/>
        <p:txBody>
          <a:bodyPr/>
          <a:lstStyle/>
          <a:p>
            <a:fld id="{50557DB5-4CFC-47DE-9689-B4D810CC4745}" type="datetime3">
              <a:rPr lang="en-US" smtClean="0"/>
              <a:t>18 April 2020</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_15.jpg"/>
          <p:cNvPicPr>
            <a:picLocks noGrp="1" noChangeAspect="1"/>
          </p:cNvPicPr>
          <p:nvPr isPhoto="1"/>
        </p:nvPicPr>
        <p:blipFill>
          <a:blip r:embed="rId2" cstate="print">
            <a:lum/>
          </a:blip>
          <a:stretch>
            <a:fillRect/>
          </a:stretch>
        </p:blipFill>
        <p:spPr>
          <a:xfrm>
            <a:off x="0" y="1646238"/>
            <a:ext cx="9143999"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0" y="0"/>
            <a:ext cx="9144000" cy="1600438"/>
          </a:xfrm>
          <a:prstGeom prst="rect">
            <a:avLst/>
          </a:prstGeom>
          <a:noFill/>
        </p:spPr>
        <p:txBody>
          <a:bodyPr wrap="square" rtlCol="0">
            <a:spAutoFit/>
          </a:bodyPr>
          <a:lstStyle/>
          <a:p>
            <a:pPr>
              <a:buNone/>
            </a:pPr>
            <a:r>
              <a:rPr lang="en-US" sz="2000" b="1" dirty="0" smtClean="0">
                <a:solidFill>
                  <a:srgbClr val="00B050"/>
                </a:solidFill>
                <a:latin typeface="Bookman Old Style" pitchFamily="18" charset="0"/>
                <a:cs typeface="Arial" pitchFamily="34" charset="0"/>
              </a:rPr>
              <a:t>Q </a:t>
            </a:r>
            <a:r>
              <a:rPr lang="en-US" sz="2000" b="1" dirty="0" smtClean="0">
                <a:solidFill>
                  <a:srgbClr val="00B050"/>
                </a:solidFill>
                <a:latin typeface="Bookman Old Style" pitchFamily="18" charset="0"/>
                <a:cs typeface="Arial" pitchFamily="34" charset="0"/>
              </a:rPr>
              <a:t>15._</a:t>
            </a:r>
            <a:r>
              <a:rPr lang="en-US" b="1" dirty="0" smtClean="0">
                <a:solidFill>
                  <a:srgbClr val="00B050"/>
                </a:solidFill>
                <a:latin typeface="Bookman Old Style" pitchFamily="18" charset="0"/>
              </a:rPr>
              <a:t>Tap </a:t>
            </a:r>
            <a:r>
              <a:rPr lang="en-US" b="1" dirty="0" smtClean="0">
                <a:solidFill>
                  <a:srgbClr val="00B050"/>
                </a:solidFill>
                <a:latin typeface="Bookman Old Style" pitchFamily="18" charset="0"/>
              </a:rPr>
              <a:t>A can fill a cistern in 12 hours, B in 10 hours and C in 15 hours. They all are opened together, but A is closed after 2 hours of starting and B is closed 3 hours before the cistern to be filled. In how much time will the cistern be </a:t>
            </a:r>
            <a:r>
              <a:rPr lang="en-US" b="1" dirty="0" smtClean="0">
                <a:solidFill>
                  <a:srgbClr val="00B050"/>
                </a:solidFill>
                <a:latin typeface="Bookman Old Style" pitchFamily="18" charset="0"/>
              </a:rPr>
              <a:t>filled?   A</a:t>
            </a:r>
            <a:r>
              <a:rPr lang="en-US" b="1" dirty="0" smtClean="0">
                <a:solidFill>
                  <a:srgbClr val="00B050"/>
                </a:solidFill>
                <a:latin typeface="Bookman Old Style" pitchFamily="18" charset="0"/>
              </a:rPr>
              <a:t>) 6 hours 48 min 	</a:t>
            </a:r>
            <a:r>
              <a:rPr lang="en-US" b="1" dirty="0" smtClean="0">
                <a:solidFill>
                  <a:srgbClr val="00B050"/>
                </a:solidFill>
                <a:latin typeface="Bookman Old Style" pitchFamily="18" charset="0"/>
              </a:rPr>
              <a:t>(Answer </a:t>
            </a:r>
            <a:r>
              <a:rPr lang="en-US" b="1" dirty="0" smtClean="0">
                <a:solidFill>
                  <a:srgbClr val="00B050"/>
                </a:solidFill>
                <a:latin typeface="Bookman Old Style" pitchFamily="18" charset="0"/>
              </a:rPr>
              <a:t>:</a:t>
            </a:r>
            <a:r>
              <a:rPr lang="en-US" b="1" dirty="0" smtClean="0">
                <a:solidFill>
                  <a:srgbClr val="00B050"/>
                </a:solidFill>
                <a:latin typeface="Bookman Old Style" pitchFamily="18" charset="0"/>
              </a:rPr>
              <a:t>A)</a:t>
            </a:r>
            <a:endParaRPr lang="en-US" b="1" dirty="0" smtClean="0">
              <a:solidFill>
                <a:srgbClr val="00B050"/>
              </a:solidFill>
              <a:latin typeface="Bookman Old Style" pitchFamily="18" charset="0"/>
            </a:endParaRPr>
          </a:p>
          <a:p>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on paper 			 EXPLANATION</a:t>
            </a:r>
            <a:endParaRPr lang="en-US" sz="2400" b="1" dirty="0">
              <a:solidFill>
                <a:srgbClr val="00B050"/>
              </a:solidFill>
              <a:latin typeface="Bookman Old Style" pitchFamily="18" charset="0"/>
            </a:endParaRPr>
          </a:p>
        </p:txBody>
      </p:sp>
      <p:sp>
        <p:nvSpPr>
          <p:cNvPr id="7" name="Slide Number Placeholder 6"/>
          <p:cNvSpPr>
            <a:spLocks noGrp="1"/>
          </p:cNvSpPr>
          <p:nvPr>
            <p:ph type="sldNum" sz="quarter" idx="12"/>
          </p:nvPr>
        </p:nvSpPr>
        <p:spPr/>
        <p:txBody>
          <a:bodyPr/>
          <a:lstStyle/>
          <a:p>
            <a:fld id="{62A39830-D5B3-446E-8542-7BBFA4079BB5}" type="slidenum">
              <a:rPr lang="en-US" smtClean="0"/>
              <a:pPr/>
              <a:t>16</a:t>
            </a:fld>
            <a:endParaRPr lang="en-US"/>
          </a:p>
        </p:txBody>
      </p:sp>
      <p:sp>
        <p:nvSpPr>
          <p:cNvPr id="9" name="Date Placeholder 8"/>
          <p:cNvSpPr>
            <a:spLocks noGrp="1"/>
          </p:cNvSpPr>
          <p:nvPr>
            <p:ph type="dt" sz="half" idx="10"/>
          </p:nvPr>
        </p:nvSpPr>
        <p:spPr/>
        <p:txBody>
          <a:bodyPr/>
          <a:lstStyle/>
          <a:p>
            <a:fld id="{0C07A434-A212-40D5-9DA1-D8F6693BB19E}" type="datetime3">
              <a:rPr lang="en-US" smtClean="0"/>
              <a:t>18 April 2020</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3600986"/>
          </a:xfrm>
          <a:prstGeom prst="rect">
            <a:avLst/>
          </a:prstGeom>
          <a:noFill/>
        </p:spPr>
        <p:txBody>
          <a:bodyPr wrap="square" rtlCol="0">
            <a:spAutoFit/>
          </a:bodyPr>
          <a:lstStyle/>
          <a:p>
            <a:pPr>
              <a:buNone/>
            </a:pPr>
            <a:endParaRPr lang="en-US" sz="2400" b="1" i="1" dirty="0" smtClean="0">
              <a:solidFill>
                <a:srgbClr val="00B050"/>
              </a:solidFill>
              <a:latin typeface="Bookman Old Style" pitchFamily="18" charset="0"/>
              <a:ea typeface="Arial Unicode MS" pitchFamily="34" charset="-128"/>
              <a:cs typeface="Arial Unicode MS" pitchFamily="34" charset="-128"/>
            </a:endParaRPr>
          </a:p>
          <a:p>
            <a:pPr>
              <a:buNone/>
            </a:pPr>
            <a:endParaRPr lang="en-US" sz="2400" b="1" i="1" dirty="0" smtClean="0">
              <a:solidFill>
                <a:srgbClr val="00B050"/>
              </a:solidFill>
              <a:latin typeface="Bookman Old Style" pitchFamily="18" charset="0"/>
              <a:ea typeface="Arial Unicode MS" pitchFamily="34" charset="-128"/>
              <a:cs typeface="Arial Unicode MS" pitchFamily="34" charset="-128"/>
            </a:endParaRPr>
          </a:p>
          <a:p>
            <a:pPr>
              <a:buNone/>
            </a:pPr>
            <a:endParaRPr lang="en-US" sz="2400" b="1" i="1" dirty="0" smtClean="0">
              <a:solidFill>
                <a:srgbClr val="00B050"/>
              </a:solidFill>
              <a:latin typeface="Bookman Old Style" pitchFamily="18" charset="0"/>
              <a:ea typeface="Arial Unicode MS" pitchFamily="34" charset="-128"/>
              <a:cs typeface="Arial Unicode MS" pitchFamily="34" charset="-128"/>
            </a:endParaRPr>
          </a:p>
          <a:p>
            <a:pPr>
              <a:buNone/>
            </a:pPr>
            <a:endParaRPr lang="en-US" sz="2400" b="1" i="1" dirty="0" smtClean="0">
              <a:solidFill>
                <a:srgbClr val="00B050"/>
              </a:solidFill>
              <a:latin typeface="Bookman Old Style" pitchFamily="18" charset="0"/>
              <a:ea typeface="Arial Unicode MS" pitchFamily="34" charset="-128"/>
              <a:cs typeface="Arial Unicode MS" pitchFamily="34" charset="-128"/>
            </a:endParaRPr>
          </a:p>
          <a:p>
            <a:pPr>
              <a:buNone/>
            </a:pPr>
            <a:endParaRPr lang="en-US" sz="2400" b="1" i="1" dirty="0" smtClean="0">
              <a:solidFill>
                <a:srgbClr val="00B050"/>
              </a:solidFill>
              <a:latin typeface="Bookman Old Style" pitchFamily="18" charset="0"/>
              <a:ea typeface="Arial Unicode MS" pitchFamily="34" charset="-128"/>
              <a:cs typeface="Arial Unicode MS" pitchFamily="34" charset="-128"/>
            </a:endParaRPr>
          </a:p>
          <a:p>
            <a:pPr>
              <a:buNone/>
            </a:pPr>
            <a:r>
              <a:rPr lang="en-US" sz="2400" b="1" i="1" dirty="0" smtClean="0">
                <a:solidFill>
                  <a:srgbClr val="00B050"/>
                </a:solidFill>
                <a:latin typeface="Bookman Old Style" pitchFamily="18" charset="0"/>
                <a:ea typeface="Arial Unicode MS" pitchFamily="34" charset="-128"/>
                <a:cs typeface="Arial Unicode MS" pitchFamily="34" charset="-128"/>
              </a:rPr>
              <a:t> </a:t>
            </a:r>
            <a:r>
              <a:rPr lang="en-US" sz="2400" b="1" i="1" dirty="0" smtClean="0">
                <a:solidFill>
                  <a:srgbClr val="00B050"/>
                </a:solidFill>
                <a:latin typeface="Bookman Old Style" pitchFamily="18" charset="0"/>
                <a:ea typeface="Arial Unicode MS" pitchFamily="34" charset="-128"/>
                <a:cs typeface="Arial Unicode MS" pitchFamily="34" charset="-128"/>
              </a:rPr>
              <a:t>   				 </a:t>
            </a:r>
          </a:p>
          <a:p>
            <a:pPr>
              <a:buNone/>
            </a:pPr>
            <a:r>
              <a:rPr lang="en-US" sz="2400" b="1" i="1" dirty="0" smtClean="0">
                <a:solidFill>
                  <a:srgbClr val="00B050"/>
                </a:solidFill>
                <a:latin typeface="Bookman Old Style" pitchFamily="18" charset="0"/>
                <a:ea typeface="Arial Unicode MS" pitchFamily="34" charset="-128"/>
                <a:cs typeface="Arial Unicode MS" pitchFamily="34" charset="-128"/>
              </a:rPr>
              <a:t>	</a:t>
            </a:r>
            <a:r>
              <a:rPr lang="en-US" sz="2400" b="1" i="1" dirty="0" smtClean="0">
                <a:solidFill>
                  <a:srgbClr val="00B050"/>
                </a:solidFill>
                <a:latin typeface="Bookman Old Style" pitchFamily="18" charset="0"/>
                <a:ea typeface="Arial Unicode MS" pitchFamily="34" charset="-128"/>
                <a:cs typeface="Arial Unicode MS" pitchFamily="34" charset="-128"/>
              </a:rPr>
              <a:t>	</a:t>
            </a:r>
            <a:r>
              <a:rPr lang="en-US" sz="2400" b="1" i="1" dirty="0" smtClean="0">
                <a:solidFill>
                  <a:srgbClr val="00B050"/>
                </a:solidFill>
                <a:latin typeface="Bookman Old Style" pitchFamily="18" charset="0"/>
                <a:ea typeface="Arial Unicode MS" pitchFamily="34" charset="-128"/>
                <a:cs typeface="Arial Unicode MS" pitchFamily="34" charset="-128"/>
              </a:rPr>
              <a:t> </a:t>
            </a:r>
            <a:endParaRPr lang="en-US" sz="2400" b="1" i="1" dirty="0" smtClean="0">
              <a:solidFill>
                <a:srgbClr val="00B050"/>
              </a:solidFill>
              <a:latin typeface="Bookman Old Style" pitchFamily="18" charset="0"/>
              <a:ea typeface="Arial Unicode MS" pitchFamily="34" charset="-128"/>
              <a:cs typeface="Arial Unicode MS" pitchFamily="34" charset="-128"/>
            </a:endParaRPr>
          </a:p>
          <a:p>
            <a:pPr>
              <a:buNone/>
            </a:pPr>
            <a:r>
              <a:rPr lang="en-US" sz="2400" b="1" i="1" dirty="0" smtClean="0">
                <a:solidFill>
                  <a:srgbClr val="00B050"/>
                </a:solidFill>
                <a:latin typeface="Bookman Old Style" pitchFamily="18" charset="0"/>
                <a:ea typeface="Arial Unicode MS" pitchFamily="34" charset="-128"/>
                <a:cs typeface="Arial Unicode MS" pitchFamily="34" charset="-128"/>
              </a:rPr>
              <a:t>	</a:t>
            </a:r>
            <a:r>
              <a:rPr lang="en-US" sz="2400" b="1" i="1" dirty="0" smtClean="0">
                <a:solidFill>
                  <a:srgbClr val="00B050"/>
                </a:solidFill>
                <a:latin typeface="Bookman Old Style" pitchFamily="18" charset="0"/>
                <a:ea typeface="Arial Unicode MS" pitchFamily="34" charset="-128"/>
                <a:cs typeface="Arial Unicode MS" pitchFamily="34" charset="-128"/>
              </a:rPr>
              <a:t>	</a:t>
            </a:r>
            <a:r>
              <a:rPr lang="en-US" sz="6000" b="1" i="1" dirty="0" smtClean="0">
                <a:solidFill>
                  <a:srgbClr val="00B050"/>
                </a:solidFill>
                <a:latin typeface="Bookman Old Style" pitchFamily="18" charset="0"/>
                <a:ea typeface="Arial Unicode MS" pitchFamily="34" charset="-128"/>
                <a:cs typeface="Arial Unicode MS" pitchFamily="34" charset="-128"/>
              </a:rPr>
              <a:t>Thank You</a:t>
            </a:r>
            <a:endParaRPr lang="en-US" sz="6000" b="1" i="1" dirty="0" smtClean="0">
              <a:solidFill>
                <a:srgbClr val="00B050"/>
              </a:solidFill>
              <a:latin typeface="Bookman Old Style" pitchFamily="18" charset="0"/>
              <a:ea typeface="Arial Unicode MS" pitchFamily="34" charset="-128"/>
              <a:cs typeface="Arial Unicode MS" pitchFamily="34" charset="-128"/>
            </a:endParaRPr>
          </a:p>
        </p:txBody>
      </p:sp>
      <p:sp>
        <p:nvSpPr>
          <p:cNvPr id="4" name="Slide Number Placeholder 3"/>
          <p:cNvSpPr>
            <a:spLocks noGrp="1"/>
          </p:cNvSpPr>
          <p:nvPr>
            <p:ph type="sldNum" sz="quarter" idx="12"/>
          </p:nvPr>
        </p:nvSpPr>
        <p:spPr/>
        <p:txBody>
          <a:bodyPr/>
          <a:lstStyle/>
          <a:p>
            <a:fld id="{62A39830-D5B3-446E-8542-7BBFA4079BB5}" type="slidenum">
              <a:rPr lang="en-US" smtClean="0"/>
              <a:pPr/>
              <a:t>17</a:t>
            </a:fld>
            <a:endParaRPr lang="en-US"/>
          </a:p>
        </p:txBody>
      </p:sp>
      <p:sp>
        <p:nvSpPr>
          <p:cNvPr id="7" name="Date Placeholder 6"/>
          <p:cNvSpPr>
            <a:spLocks noGrp="1"/>
          </p:cNvSpPr>
          <p:nvPr>
            <p:ph type="dt" sz="half" idx="10"/>
          </p:nvPr>
        </p:nvSpPr>
        <p:spPr/>
        <p:txBody>
          <a:bodyPr/>
          <a:lstStyle/>
          <a:p>
            <a:fld id="{D37341A3-68E1-46D0-AC3F-55B743ACC4D9}" type="datetime3">
              <a:rPr lang="en-US" smtClean="0"/>
              <a:t>18 April 2020</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1.jpg"/>
          <p:cNvPicPr>
            <a:picLocks noGrp="1" noChangeAspect="1"/>
          </p:cNvPicPr>
          <p:nvPr isPhoto="1"/>
        </p:nvPicPr>
        <p:blipFill>
          <a:blip r:embed="rId3" cstate="print">
            <a:lum/>
          </a:blip>
          <a:stretch>
            <a:fillRect/>
          </a:stretch>
        </p:blipFill>
        <p:spPr>
          <a:xfrm>
            <a:off x="0" y="1752600"/>
            <a:ext cx="9144000" cy="502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6463308"/>
          </a:xfrm>
          <a:prstGeom prst="rect">
            <a:avLst/>
          </a:prstGeom>
          <a:noFill/>
        </p:spPr>
        <p:txBody>
          <a:bodyPr wrap="square" rtlCol="0">
            <a:spAutoFit/>
          </a:bodyPr>
          <a:lstStyle/>
          <a:p>
            <a:pPr>
              <a:buNone/>
            </a:pPr>
            <a:r>
              <a:rPr lang="en-US" b="1" dirty="0" smtClean="0">
                <a:solidFill>
                  <a:srgbClr val="00B050"/>
                </a:solidFill>
                <a:latin typeface="Bookman Old Style" pitchFamily="18" charset="0"/>
                <a:ea typeface="Arial Unicode MS" pitchFamily="34" charset="-128"/>
                <a:cs typeface="Arial Unicode MS" pitchFamily="34" charset="-128"/>
              </a:rPr>
              <a:t>Q (1) _</a:t>
            </a:r>
          </a:p>
          <a:p>
            <a:pPr>
              <a:buNone/>
            </a:pPr>
            <a:r>
              <a:rPr lang="en-US" b="1" dirty="0" smtClean="0">
                <a:solidFill>
                  <a:srgbClr val="00B050"/>
                </a:solidFill>
                <a:latin typeface="Bookman Old Style" pitchFamily="18" charset="0"/>
                <a:ea typeface="Arial Unicode MS" pitchFamily="34" charset="-128"/>
                <a:cs typeface="Arial Unicode MS" pitchFamily="34" charset="-128"/>
              </a:rPr>
              <a:t>Mohan can do a work in 15 days. After working for 3 days he is joined by </a:t>
            </a:r>
            <a:r>
              <a:rPr lang="en-US" b="1" dirty="0" err="1" smtClean="0">
                <a:solidFill>
                  <a:srgbClr val="00B050"/>
                </a:solidFill>
                <a:latin typeface="Bookman Old Style" pitchFamily="18" charset="0"/>
                <a:ea typeface="Arial Unicode MS" pitchFamily="34" charset="-128"/>
                <a:cs typeface="Arial Unicode MS" pitchFamily="34" charset="-128"/>
              </a:rPr>
              <a:t>Vinod</a:t>
            </a:r>
            <a:r>
              <a:rPr lang="en-US" b="1" dirty="0" smtClean="0">
                <a:solidFill>
                  <a:srgbClr val="00B050"/>
                </a:solidFill>
                <a:latin typeface="Bookman Old Style" pitchFamily="18" charset="0"/>
                <a:ea typeface="Arial Unicode MS" pitchFamily="34" charset="-128"/>
                <a:cs typeface="Arial Unicode MS" pitchFamily="34" charset="-128"/>
              </a:rPr>
              <a:t>. If they  complete the remaining work in 3 more days, in how many days can </a:t>
            </a:r>
            <a:r>
              <a:rPr lang="en-US" b="1" dirty="0" err="1" smtClean="0">
                <a:solidFill>
                  <a:srgbClr val="00B050"/>
                </a:solidFill>
                <a:latin typeface="Bookman Old Style" pitchFamily="18" charset="0"/>
                <a:ea typeface="Arial Unicode MS" pitchFamily="34" charset="-128"/>
                <a:cs typeface="Arial Unicode MS" pitchFamily="34" charset="-128"/>
              </a:rPr>
              <a:t>Vinod</a:t>
            </a:r>
            <a:r>
              <a:rPr lang="en-US" b="1" dirty="0" smtClean="0">
                <a:solidFill>
                  <a:srgbClr val="00B050"/>
                </a:solidFill>
                <a:latin typeface="Bookman Old Style" pitchFamily="18" charset="0"/>
                <a:ea typeface="Arial Unicode MS" pitchFamily="34" charset="-128"/>
                <a:cs typeface="Arial Unicode MS" pitchFamily="34" charset="-128"/>
              </a:rPr>
              <a:t>  alone  complete the work?</a:t>
            </a:r>
          </a:p>
          <a:p>
            <a:pPr>
              <a:buNone/>
            </a:pPr>
            <a:r>
              <a:rPr lang="en-US" b="1" dirty="0" smtClean="0">
                <a:solidFill>
                  <a:srgbClr val="00B050"/>
                </a:solidFill>
                <a:latin typeface="Bookman Old Style" pitchFamily="18" charset="0"/>
                <a:ea typeface="Arial Unicode MS" pitchFamily="34" charset="-128"/>
                <a:cs typeface="Arial Unicode MS" pitchFamily="34" charset="-128"/>
              </a:rPr>
              <a:t>A)10 days 	B)8 days 	C)5 days	D)12 days	Answer :C                           </a:t>
            </a: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	</a:t>
            </a:r>
            <a:endParaRPr lang="en-US" sz="2400" b="1" dirty="0" smtClean="0">
              <a:solidFill>
                <a:srgbClr val="00B050"/>
              </a:solidFill>
              <a:latin typeface="Bookman Old Style" pitchFamily="18" charset="0"/>
              <a:ea typeface="Arial Unicode MS" pitchFamily="34" charset="-128"/>
              <a:cs typeface="Arial Unicode MS" pitchFamily="34" charset="-128"/>
            </a:endParaRPr>
          </a:p>
          <a:p>
            <a:pPr>
              <a:buNone/>
            </a:pP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     on </a:t>
            </a:r>
            <a:r>
              <a:rPr lang="en-US" sz="2400" b="1" dirty="0" smtClean="0">
                <a:solidFill>
                  <a:srgbClr val="00B050"/>
                </a:solidFill>
                <a:latin typeface="Bookman Old Style" pitchFamily="18" charset="0"/>
                <a:ea typeface="Arial Unicode MS" pitchFamily="34" charset="-128"/>
                <a:cs typeface="Arial Unicode MS" pitchFamily="34" charset="-128"/>
              </a:rPr>
              <a:t>paper </a:t>
            </a: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		 EXPLANATION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6" name="Slide Number Placeholder 5"/>
          <p:cNvSpPr>
            <a:spLocks noGrp="1"/>
          </p:cNvSpPr>
          <p:nvPr>
            <p:ph type="sldNum" sz="quarter" idx="12"/>
          </p:nvPr>
        </p:nvSpPr>
        <p:spPr/>
        <p:txBody>
          <a:bodyPr/>
          <a:lstStyle/>
          <a:p>
            <a:fld id="{62A39830-D5B3-446E-8542-7BBFA4079BB5}" type="slidenum">
              <a:rPr lang="en-US" smtClean="0"/>
              <a:pPr/>
              <a:t>2</a:t>
            </a:fld>
            <a:endParaRPr lang="en-US" dirty="0"/>
          </a:p>
        </p:txBody>
      </p:sp>
      <p:sp>
        <p:nvSpPr>
          <p:cNvPr id="8" name="Date Placeholder 7"/>
          <p:cNvSpPr>
            <a:spLocks noGrp="1"/>
          </p:cNvSpPr>
          <p:nvPr>
            <p:ph type="dt" sz="half" idx="10"/>
          </p:nvPr>
        </p:nvSpPr>
        <p:spPr/>
        <p:txBody>
          <a:bodyPr/>
          <a:lstStyle/>
          <a:p>
            <a:fld id="{8D55A3F3-F16C-4524-B0CA-0168CE580EB8}" type="datetime3">
              <a:rPr lang="en-US" smtClean="0"/>
              <a:t>18 April 2020</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2.jpg"/>
          <p:cNvPicPr>
            <a:picLocks noGrp="1" noChangeAspect="1"/>
          </p:cNvPicPr>
          <p:nvPr isPhoto="1"/>
        </p:nvPicPr>
        <p:blipFill>
          <a:blip r:embed="rId2">
            <a:lum/>
          </a:blip>
          <a:stretch>
            <a:fillRect/>
          </a:stretch>
        </p:blipFill>
        <p:spPr>
          <a:xfrm>
            <a:off x="0" y="1646238"/>
            <a:ext cx="9143999"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369332"/>
          </a:xfrm>
          <a:prstGeom prst="rect">
            <a:avLst/>
          </a:prstGeom>
          <a:noFill/>
        </p:spPr>
        <p:txBody>
          <a:bodyPr wrap="square" rtlCol="0">
            <a:spAutoFit/>
          </a:bodyPr>
          <a:lstStyle/>
          <a:p>
            <a:endParaRPr lang="en-US" dirty="0"/>
          </a:p>
        </p:txBody>
      </p:sp>
      <p:sp>
        <p:nvSpPr>
          <p:cNvPr id="5" name="TextBox 4"/>
          <p:cNvSpPr txBox="1"/>
          <p:nvPr/>
        </p:nvSpPr>
        <p:spPr>
          <a:xfrm>
            <a:off x="0" y="0"/>
            <a:ext cx="9144000" cy="1877437"/>
          </a:xfrm>
          <a:prstGeom prst="rect">
            <a:avLst/>
          </a:prstGeom>
          <a:noFill/>
        </p:spPr>
        <p:txBody>
          <a:bodyPr wrap="square" rtlCol="0">
            <a:spAutoFit/>
          </a:bodyPr>
          <a:lstStyle/>
          <a:p>
            <a:pPr>
              <a:buNone/>
            </a:pPr>
            <a:r>
              <a:rPr lang="en-US" sz="2000" b="1" dirty="0" smtClean="0">
                <a:solidFill>
                  <a:srgbClr val="00B050"/>
                </a:solidFill>
                <a:latin typeface="Bookman Old Style" pitchFamily="18" charset="0"/>
                <a:cs typeface="Arial" pitchFamily="34" charset="0"/>
              </a:rPr>
              <a:t>Q 2.__</a:t>
            </a:r>
          </a:p>
          <a:p>
            <a:pPr>
              <a:buNone/>
            </a:pPr>
            <a:r>
              <a:rPr lang="en-US" b="1" dirty="0" smtClean="0">
                <a:solidFill>
                  <a:srgbClr val="00B050"/>
                </a:solidFill>
                <a:latin typeface="Bookman Old Style" pitchFamily="18" charset="0"/>
              </a:rPr>
              <a:t>A and B can do a work in 12 days, B and C can do the same work in 15 days and A and C can complete the work in 20 days. In how many days A, B and C working together can complete the whole work?</a:t>
            </a:r>
          </a:p>
          <a:p>
            <a:pPr>
              <a:buNone/>
            </a:pPr>
            <a:r>
              <a:rPr lang="en-US" b="1" dirty="0" smtClean="0">
                <a:solidFill>
                  <a:srgbClr val="00B050"/>
                </a:solidFill>
                <a:latin typeface="Bookman Old Style" pitchFamily="18" charset="0"/>
              </a:rPr>
              <a:t>A)10 days	B)12 days	C)8 days	D)14 days          Answer :A</a:t>
            </a:r>
          </a:p>
          <a:p>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on paper 			 EXPLANATION</a:t>
            </a:r>
            <a:endParaRPr lang="en-US" sz="2400" b="1" dirty="0">
              <a:solidFill>
                <a:srgbClr val="00B050"/>
              </a:solidFill>
              <a:latin typeface="Bookman Old Style" pitchFamily="18" charset="0"/>
            </a:endParaRPr>
          </a:p>
        </p:txBody>
      </p:sp>
      <p:sp>
        <p:nvSpPr>
          <p:cNvPr id="7" name="Slide Number Placeholder 6"/>
          <p:cNvSpPr>
            <a:spLocks noGrp="1"/>
          </p:cNvSpPr>
          <p:nvPr>
            <p:ph type="sldNum" sz="quarter" idx="12"/>
          </p:nvPr>
        </p:nvSpPr>
        <p:spPr/>
        <p:txBody>
          <a:bodyPr/>
          <a:lstStyle/>
          <a:p>
            <a:fld id="{62A39830-D5B3-446E-8542-7BBFA4079BB5}" type="slidenum">
              <a:rPr lang="en-US" smtClean="0"/>
              <a:pPr/>
              <a:t>3</a:t>
            </a:fld>
            <a:endParaRPr lang="en-US"/>
          </a:p>
        </p:txBody>
      </p:sp>
      <p:sp>
        <p:nvSpPr>
          <p:cNvPr id="9" name="Date Placeholder 8"/>
          <p:cNvSpPr>
            <a:spLocks noGrp="1"/>
          </p:cNvSpPr>
          <p:nvPr>
            <p:ph type="dt" sz="half" idx="10"/>
          </p:nvPr>
        </p:nvSpPr>
        <p:spPr/>
        <p:txBody>
          <a:bodyPr/>
          <a:lstStyle/>
          <a:p>
            <a:fld id="{EF4ACF25-A172-49AE-B18D-AC35FEAFB489}" type="datetime3">
              <a:rPr lang="en-US" smtClean="0"/>
              <a:t>18 April 2020</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3.jpg"/>
          <p:cNvPicPr>
            <a:picLocks noGrp="1" noChangeAspect="1"/>
          </p:cNvPicPr>
          <p:nvPr isPhoto="1"/>
        </p:nvPicPr>
        <p:blipFill>
          <a:blip r:embed="rId2">
            <a:lum/>
          </a:blip>
          <a:stretch>
            <a:fillRect/>
          </a:stretch>
        </p:blipFill>
        <p:spPr>
          <a:xfrm>
            <a:off x="0" y="1646238"/>
            <a:ext cx="9144000"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1877437"/>
          </a:xfrm>
          <a:prstGeom prst="rect">
            <a:avLst/>
          </a:prstGeom>
          <a:noFill/>
        </p:spPr>
        <p:txBody>
          <a:bodyPr wrap="square" rtlCol="0">
            <a:spAutoFit/>
          </a:bodyPr>
          <a:lstStyle/>
          <a:p>
            <a:pPr>
              <a:buNone/>
            </a:pPr>
            <a:r>
              <a:rPr lang="en-US" sz="2000" b="1" dirty="0" smtClean="0">
                <a:solidFill>
                  <a:srgbClr val="00B050"/>
                </a:solidFill>
                <a:latin typeface="Bookman Old Style" pitchFamily="18" charset="0"/>
                <a:cs typeface="Arial" pitchFamily="34" charset="0"/>
              </a:rPr>
              <a:t>Q.3</a:t>
            </a:r>
          </a:p>
          <a:p>
            <a:pPr>
              <a:buNone/>
            </a:pPr>
            <a:r>
              <a:rPr lang="en-US" b="1" dirty="0" err="1" smtClean="0">
                <a:solidFill>
                  <a:srgbClr val="00B050"/>
                </a:solidFill>
                <a:latin typeface="Bookman Old Style" pitchFamily="18" charset="0"/>
              </a:rPr>
              <a:t>Arun</a:t>
            </a:r>
            <a:r>
              <a:rPr lang="en-US" b="1" dirty="0" smtClean="0">
                <a:solidFill>
                  <a:srgbClr val="00B050"/>
                </a:solidFill>
                <a:latin typeface="Bookman Old Style" pitchFamily="18" charset="0"/>
              </a:rPr>
              <a:t> can do a certain work in the same time in which </a:t>
            </a:r>
            <a:r>
              <a:rPr lang="en-US" b="1" dirty="0" err="1" smtClean="0">
                <a:solidFill>
                  <a:srgbClr val="00B050"/>
                </a:solidFill>
                <a:latin typeface="Bookman Old Style" pitchFamily="18" charset="0"/>
              </a:rPr>
              <a:t>Bipin</a:t>
            </a:r>
            <a:r>
              <a:rPr lang="en-US" b="1" dirty="0" smtClean="0">
                <a:solidFill>
                  <a:srgbClr val="00B050"/>
                </a:solidFill>
                <a:latin typeface="Bookman Old Style" pitchFamily="18" charset="0"/>
              </a:rPr>
              <a:t> and </a:t>
            </a:r>
            <a:r>
              <a:rPr lang="en-US" b="1" dirty="0" err="1" smtClean="0">
                <a:solidFill>
                  <a:srgbClr val="00B050"/>
                </a:solidFill>
                <a:latin typeface="Bookman Old Style" pitchFamily="18" charset="0"/>
              </a:rPr>
              <a:t>Rahul</a:t>
            </a:r>
            <a:r>
              <a:rPr lang="en-US" b="1" dirty="0" smtClean="0">
                <a:solidFill>
                  <a:srgbClr val="00B050"/>
                </a:solidFill>
                <a:latin typeface="Bookman Old Style" pitchFamily="18" charset="0"/>
              </a:rPr>
              <a:t> together can do it. If </a:t>
            </a:r>
            <a:r>
              <a:rPr lang="en-US" b="1" dirty="0" err="1" smtClean="0">
                <a:solidFill>
                  <a:srgbClr val="00B050"/>
                </a:solidFill>
                <a:latin typeface="Bookman Old Style" pitchFamily="18" charset="0"/>
              </a:rPr>
              <a:t>Arun</a:t>
            </a:r>
            <a:r>
              <a:rPr lang="en-US" b="1" dirty="0" smtClean="0">
                <a:solidFill>
                  <a:srgbClr val="00B050"/>
                </a:solidFill>
                <a:latin typeface="Bookman Old Style" pitchFamily="18" charset="0"/>
              </a:rPr>
              <a:t> and </a:t>
            </a:r>
            <a:r>
              <a:rPr lang="en-US" b="1" dirty="0" err="1" smtClean="0">
                <a:solidFill>
                  <a:srgbClr val="00B050"/>
                </a:solidFill>
                <a:latin typeface="Bookman Old Style" pitchFamily="18" charset="0"/>
              </a:rPr>
              <a:t>Bipin</a:t>
            </a:r>
            <a:r>
              <a:rPr lang="en-US" b="1" dirty="0" smtClean="0">
                <a:solidFill>
                  <a:srgbClr val="00B050"/>
                </a:solidFill>
                <a:latin typeface="Bookman Old Style" pitchFamily="18" charset="0"/>
              </a:rPr>
              <a:t> together could do it in 10 days and </a:t>
            </a:r>
            <a:r>
              <a:rPr lang="en-US" b="1" dirty="0" err="1" smtClean="0">
                <a:solidFill>
                  <a:srgbClr val="00B050"/>
                </a:solidFill>
                <a:latin typeface="Bookman Old Style" pitchFamily="18" charset="0"/>
              </a:rPr>
              <a:t>Rahul</a:t>
            </a:r>
            <a:r>
              <a:rPr lang="en-US" b="1" dirty="0" smtClean="0">
                <a:solidFill>
                  <a:srgbClr val="00B050"/>
                </a:solidFill>
                <a:latin typeface="Bookman Old Style" pitchFamily="18" charset="0"/>
              </a:rPr>
              <a:t> alone in 50 days, then </a:t>
            </a:r>
            <a:r>
              <a:rPr lang="en-US" b="1" dirty="0" err="1" smtClean="0">
                <a:solidFill>
                  <a:srgbClr val="00B050"/>
                </a:solidFill>
                <a:latin typeface="Bookman Old Style" pitchFamily="18" charset="0"/>
              </a:rPr>
              <a:t>Bipin</a:t>
            </a:r>
            <a:r>
              <a:rPr lang="en-US" b="1" dirty="0" smtClean="0">
                <a:solidFill>
                  <a:srgbClr val="00B050"/>
                </a:solidFill>
                <a:latin typeface="Bookman Old Style" pitchFamily="18" charset="0"/>
              </a:rPr>
              <a:t> alone could do it in:</a:t>
            </a:r>
          </a:p>
          <a:p>
            <a:pPr>
              <a:buNone/>
            </a:pPr>
            <a:r>
              <a:rPr lang="en-US" b="1" dirty="0" smtClean="0">
                <a:solidFill>
                  <a:srgbClr val="00B050"/>
                </a:solidFill>
                <a:latin typeface="Bookman Old Style" pitchFamily="18" charset="0"/>
              </a:rPr>
              <a:t>A)15 days	B)20 days	C)25 days	D)30 days	 Answer :C</a:t>
            </a:r>
          </a:p>
          <a:p>
            <a:pPr>
              <a:buNone/>
            </a:pP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on paper 			 EXPLANATION</a:t>
            </a:r>
            <a:endParaRPr lang="en-US" sz="2400" b="1" dirty="0">
              <a:solidFill>
                <a:srgbClr val="00B050"/>
              </a:solidFill>
              <a:latin typeface="Bookman Old Style" pitchFamily="18" charset="0"/>
            </a:endParaRPr>
          </a:p>
        </p:txBody>
      </p:sp>
      <p:sp>
        <p:nvSpPr>
          <p:cNvPr id="6" name="Slide Number Placeholder 5"/>
          <p:cNvSpPr>
            <a:spLocks noGrp="1"/>
          </p:cNvSpPr>
          <p:nvPr>
            <p:ph type="sldNum" sz="quarter" idx="12"/>
          </p:nvPr>
        </p:nvSpPr>
        <p:spPr/>
        <p:txBody>
          <a:bodyPr/>
          <a:lstStyle/>
          <a:p>
            <a:fld id="{62A39830-D5B3-446E-8542-7BBFA4079BB5}" type="slidenum">
              <a:rPr lang="en-US" smtClean="0"/>
              <a:pPr/>
              <a:t>4</a:t>
            </a:fld>
            <a:endParaRPr lang="en-US"/>
          </a:p>
        </p:txBody>
      </p:sp>
      <p:sp>
        <p:nvSpPr>
          <p:cNvPr id="8" name="Date Placeholder 7"/>
          <p:cNvSpPr>
            <a:spLocks noGrp="1"/>
          </p:cNvSpPr>
          <p:nvPr>
            <p:ph type="dt" sz="half" idx="10"/>
          </p:nvPr>
        </p:nvSpPr>
        <p:spPr/>
        <p:txBody>
          <a:bodyPr/>
          <a:lstStyle/>
          <a:p>
            <a:fld id="{FAAFEFB9-3F85-421F-A4A5-7E7DC9AA9CA3}" type="datetime3">
              <a:rPr lang="en-US" smtClean="0"/>
              <a:t>18 April 2020</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4.jpg"/>
          <p:cNvPicPr>
            <a:picLocks noGrp="1" noChangeAspect="1"/>
          </p:cNvPicPr>
          <p:nvPr isPhoto="1"/>
        </p:nvPicPr>
        <p:blipFill>
          <a:blip r:embed="rId2" cstate="print">
            <a:lum/>
          </a:blip>
          <a:stretch>
            <a:fillRect/>
          </a:stretch>
        </p:blipFill>
        <p:spPr>
          <a:xfrm>
            <a:off x="0" y="1905000"/>
            <a:ext cx="9144000" cy="495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2031325"/>
          </a:xfrm>
          <a:prstGeom prst="rect">
            <a:avLst/>
          </a:prstGeom>
          <a:noFill/>
        </p:spPr>
        <p:txBody>
          <a:bodyPr wrap="square" rtlCol="0">
            <a:spAutoFit/>
          </a:bodyPr>
          <a:lstStyle/>
          <a:p>
            <a:pPr>
              <a:buNone/>
            </a:pPr>
            <a:r>
              <a:rPr lang="en-US" b="1" dirty="0" smtClean="0">
                <a:solidFill>
                  <a:srgbClr val="00B050"/>
                </a:solidFill>
                <a:latin typeface="Bookman Old Style" pitchFamily="18" charset="0"/>
              </a:rPr>
              <a:t>Q 4.___Sekar, </a:t>
            </a:r>
            <a:r>
              <a:rPr lang="en-US" b="1" dirty="0" err="1" smtClean="0">
                <a:solidFill>
                  <a:srgbClr val="00B050"/>
                </a:solidFill>
                <a:latin typeface="Bookman Old Style" pitchFamily="18" charset="0"/>
              </a:rPr>
              <a:t>Pradeep</a:t>
            </a:r>
            <a:r>
              <a:rPr lang="en-US" b="1" dirty="0" smtClean="0">
                <a:solidFill>
                  <a:srgbClr val="00B050"/>
                </a:solidFill>
                <a:latin typeface="Bookman Old Style" pitchFamily="18" charset="0"/>
              </a:rPr>
              <a:t> and </a:t>
            </a:r>
            <a:r>
              <a:rPr lang="en-US" b="1" dirty="0" err="1" smtClean="0">
                <a:solidFill>
                  <a:srgbClr val="00B050"/>
                </a:solidFill>
                <a:latin typeface="Bookman Old Style" pitchFamily="18" charset="0"/>
              </a:rPr>
              <a:t>Sandeep</a:t>
            </a:r>
            <a:r>
              <a:rPr lang="en-US" b="1" dirty="0" smtClean="0">
                <a:solidFill>
                  <a:srgbClr val="00B050"/>
                </a:solidFill>
                <a:latin typeface="Bookman Old Style" pitchFamily="18" charset="0"/>
              </a:rPr>
              <a:t> can do a piece of work in 15 days. After all the three worked for 2 days, </a:t>
            </a:r>
            <a:r>
              <a:rPr lang="en-US" b="1" dirty="0" err="1" smtClean="0">
                <a:solidFill>
                  <a:srgbClr val="00B050"/>
                </a:solidFill>
                <a:latin typeface="Bookman Old Style" pitchFamily="18" charset="0"/>
              </a:rPr>
              <a:t>sekar</a:t>
            </a:r>
            <a:r>
              <a:rPr lang="en-US" b="1" dirty="0" smtClean="0">
                <a:solidFill>
                  <a:srgbClr val="00B050"/>
                </a:solidFill>
                <a:latin typeface="Bookman Old Style" pitchFamily="18" charset="0"/>
              </a:rPr>
              <a:t> left. </a:t>
            </a:r>
            <a:r>
              <a:rPr lang="en-US" b="1" dirty="0" err="1" smtClean="0">
                <a:solidFill>
                  <a:srgbClr val="00B050"/>
                </a:solidFill>
                <a:latin typeface="Bookman Old Style" pitchFamily="18" charset="0"/>
              </a:rPr>
              <a:t>Pradeep</a:t>
            </a:r>
            <a:r>
              <a:rPr lang="en-US" b="1" dirty="0" smtClean="0">
                <a:solidFill>
                  <a:srgbClr val="00B050"/>
                </a:solidFill>
                <a:latin typeface="Bookman Old Style" pitchFamily="18" charset="0"/>
              </a:rPr>
              <a:t> and </a:t>
            </a:r>
            <a:r>
              <a:rPr lang="en-US" b="1" dirty="0" err="1" smtClean="0">
                <a:solidFill>
                  <a:srgbClr val="00B050"/>
                </a:solidFill>
                <a:latin typeface="Bookman Old Style" pitchFamily="18" charset="0"/>
              </a:rPr>
              <a:t>Sandeep</a:t>
            </a:r>
            <a:r>
              <a:rPr lang="en-US" b="1" dirty="0" smtClean="0">
                <a:solidFill>
                  <a:srgbClr val="00B050"/>
                </a:solidFill>
                <a:latin typeface="Bookman Old Style" pitchFamily="18" charset="0"/>
              </a:rPr>
              <a:t> worked for 10 more days and </a:t>
            </a:r>
            <a:r>
              <a:rPr lang="en-US" b="1" dirty="0" err="1" smtClean="0">
                <a:solidFill>
                  <a:srgbClr val="00B050"/>
                </a:solidFill>
                <a:latin typeface="Bookman Old Style" pitchFamily="18" charset="0"/>
              </a:rPr>
              <a:t>Pradeep</a:t>
            </a:r>
            <a:r>
              <a:rPr lang="en-US" b="1" dirty="0" smtClean="0">
                <a:solidFill>
                  <a:srgbClr val="00B050"/>
                </a:solidFill>
                <a:latin typeface="Bookman Old Style" pitchFamily="18" charset="0"/>
              </a:rPr>
              <a:t> left. </a:t>
            </a:r>
            <a:r>
              <a:rPr lang="en-US" b="1" dirty="0" err="1" smtClean="0">
                <a:solidFill>
                  <a:srgbClr val="00B050"/>
                </a:solidFill>
                <a:latin typeface="Bookman Old Style" pitchFamily="18" charset="0"/>
              </a:rPr>
              <a:t>Sandeep</a:t>
            </a:r>
            <a:r>
              <a:rPr lang="en-US" b="1" dirty="0" smtClean="0">
                <a:solidFill>
                  <a:srgbClr val="00B050"/>
                </a:solidFill>
                <a:latin typeface="Bookman Old Style" pitchFamily="18" charset="0"/>
              </a:rPr>
              <a:t> worked for another 40 days and completed the work. In how many days can </a:t>
            </a:r>
            <a:r>
              <a:rPr lang="en-US" b="1" dirty="0" err="1" smtClean="0">
                <a:solidFill>
                  <a:srgbClr val="00B050"/>
                </a:solidFill>
                <a:latin typeface="Bookman Old Style" pitchFamily="18" charset="0"/>
              </a:rPr>
              <a:t>sekar</a:t>
            </a:r>
            <a:r>
              <a:rPr lang="en-US" b="1" dirty="0" smtClean="0">
                <a:solidFill>
                  <a:srgbClr val="00B050"/>
                </a:solidFill>
                <a:latin typeface="Bookman Old Style" pitchFamily="18" charset="0"/>
              </a:rPr>
              <a:t> alone complete the work if </a:t>
            </a:r>
            <a:r>
              <a:rPr lang="en-US" b="1" dirty="0" err="1" smtClean="0">
                <a:solidFill>
                  <a:srgbClr val="00B050"/>
                </a:solidFill>
                <a:latin typeface="Bookman Old Style" pitchFamily="18" charset="0"/>
              </a:rPr>
              <a:t>sandeep</a:t>
            </a:r>
            <a:r>
              <a:rPr lang="en-US" b="1" dirty="0" smtClean="0">
                <a:solidFill>
                  <a:srgbClr val="00B050"/>
                </a:solidFill>
                <a:latin typeface="Bookman Old Style" pitchFamily="18" charset="0"/>
              </a:rPr>
              <a:t> can complete it in 75 days?</a:t>
            </a:r>
          </a:p>
          <a:p>
            <a:pPr>
              <a:buNone/>
            </a:pPr>
            <a:r>
              <a:rPr lang="en-US" b="1" dirty="0" smtClean="0">
                <a:solidFill>
                  <a:srgbClr val="00B050"/>
                </a:solidFill>
                <a:latin typeface="Bookman Old Style" pitchFamily="18" charset="0"/>
              </a:rPr>
              <a:t>A)25 days	B)20 days	C)30 days	D)35 days         Answer :C</a:t>
            </a:r>
          </a:p>
          <a:p>
            <a:r>
              <a:rPr lang="en-US" b="1" dirty="0" smtClean="0">
                <a:solidFill>
                  <a:srgbClr val="00B050"/>
                </a:solidFill>
                <a:latin typeface="Bookman Old Style" pitchFamily="18" charset="0"/>
                <a:ea typeface="Arial Unicode MS" pitchFamily="34" charset="-128"/>
                <a:cs typeface="Arial Unicode MS" pitchFamily="34" charset="-128"/>
              </a:rPr>
              <a:t>	 </a:t>
            </a:r>
            <a:r>
              <a:rPr lang="en-US" b="1" dirty="0" smtClean="0">
                <a:solidFill>
                  <a:srgbClr val="00B050"/>
                </a:solidFill>
                <a:latin typeface="Bookman Old Style" pitchFamily="18" charset="0"/>
                <a:ea typeface="Arial Unicode MS" pitchFamily="34" charset="-128"/>
                <a:cs typeface="Arial Unicode MS" pitchFamily="34" charset="-128"/>
              </a:rPr>
              <a:t>on paper 			 EXPLANATION</a:t>
            </a:r>
            <a:endParaRPr lang="en-US" b="1" dirty="0">
              <a:solidFill>
                <a:srgbClr val="00B050"/>
              </a:solidFill>
              <a:latin typeface="Bookman Old Style" pitchFamily="18" charset="0"/>
            </a:endParaRPr>
          </a:p>
        </p:txBody>
      </p:sp>
      <p:sp>
        <p:nvSpPr>
          <p:cNvPr id="6" name="Slide Number Placeholder 5"/>
          <p:cNvSpPr>
            <a:spLocks noGrp="1"/>
          </p:cNvSpPr>
          <p:nvPr>
            <p:ph type="sldNum" sz="quarter" idx="12"/>
          </p:nvPr>
        </p:nvSpPr>
        <p:spPr/>
        <p:txBody>
          <a:bodyPr/>
          <a:lstStyle/>
          <a:p>
            <a:fld id="{62A39830-D5B3-446E-8542-7BBFA4079BB5}" type="slidenum">
              <a:rPr lang="en-US" smtClean="0"/>
              <a:pPr/>
              <a:t>5</a:t>
            </a:fld>
            <a:endParaRPr lang="en-US"/>
          </a:p>
        </p:txBody>
      </p:sp>
      <p:sp>
        <p:nvSpPr>
          <p:cNvPr id="8" name="Date Placeholder 7"/>
          <p:cNvSpPr>
            <a:spLocks noGrp="1"/>
          </p:cNvSpPr>
          <p:nvPr>
            <p:ph type="dt" sz="half" idx="10"/>
          </p:nvPr>
        </p:nvSpPr>
        <p:spPr/>
        <p:txBody>
          <a:bodyPr/>
          <a:lstStyle/>
          <a:p>
            <a:fld id="{7BA13C99-83D5-438F-831C-A2DE4686A18D}" type="datetime3">
              <a:rPr lang="en-US" smtClean="0"/>
              <a:t>18 April 2020</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5.jpg"/>
          <p:cNvPicPr>
            <a:picLocks noGrp="1" noChangeAspect="1"/>
          </p:cNvPicPr>
          <p:nvPr isPhoto="1"/>
        </p:nvPicPr>
        <p:blipFill>
          <a:blip r:embed="rId2">
            <a:lum/>
          </a:blip>
          <a:stretch>
            <a:fillRect/>
          </a:stretch>
        </p:blipFill>
        <p:spPr>
          <a:xfrm>
            <a:off x="0" y="1646238"/>
            <a:ext cx="9143999"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2031325"/>
          </a:xfrm>
          <a:prstGeom prst="rect">
            <a:avLst/>
          </a:prstGeom>
          <a:noFill/>
        </p:spPr>
        <p:txBody>
          <a:bodyPr wrap="square" rtlCol="0">
            <a:spAutoFit/>
          </a:bodyPr>
          <a:lstStyle/>
          <a:p>
            <a:pPr>
              <a:buNone/>
            </a:pPr>
            <a:r>
              <a:rPr lang="en-US" b="1" dirty="0" smtClean="0">
                <a:solidFill>
                  <a:srgbClr val="00B050"/>
                </a:solidFill>
                <a:latin typeface="Bookman Old Style" pitchFamily="18" charset="0"/>
                <a:cs typeface="Arial" pitchFamily="34" charset="0"/>
              </a:rPr>
              <a:t>Q5.</a:t>
            </a:r>
          </a:p>
          <a:p>
            <a:pPr>
              <a:buNone/>
            </a:pPr>
            <a:r>
              <a:rPr lang="en-US" b="1" dirty="0" err="1" smtClean="0">
                <a:solidFill>
                  <a:srgbClr val="00B050"/>
                </a:solidFill>
                <a:latin typeface="Bookman Old Style" pitchFamily="18" charset="0"/>
              </a:rPr>
              <a:t>Dinesh</a:t>
            </a:r>
            <a:r>
              <a:rPr lang="en-US" b="1" dirty="0" smtClean="0">
                <a:solidFill>
                  <a:srgbClr val="00B050"/>
                </a:solidFill>
                <a:latin typeface="Bookman Old Style" pitchFamily="18" charset="0"/>
              </a:rPr>
              <a:t> does 80 percent of a work in 20 days. He then calls in </a:t>
            </a:r>
            <a:r>
              <a:rPr lang="en-US" b="1" dirty="0" err="1" smtClean="0">
                <a:solidFill>
                  <a:srgbClr val="00B050"/>
                </a:solidFill>
                <a:latin typeface="Bookman Old Style" pitchFamily="18" charset="0"/>
              </a:rPr>
              <a:t>Gokul</a:t>
            </a:r>
            <a:r>
              <a:rPr lang="en-US" b="1" dirty="0" smtClean="0">
                <a:solidFill>
                  <a:srgbClr val="00B050"/>
                </a:solidFill>
                <a:latin typeface="Bookman Old Style" pitchFamily="18" charset="0"/>
              </a:rPr>
              <a:t> and they together finish the remaining work in 3 days. How long </a:t>
            </a:r>
            <a:r>
              <a:rPr lang="en-US" b="1" dirty="0" err="1" smtClean="0">
                <a:solidFill>
                  <a:srgbClr val="00B050"/>
                </a:solidFill>
                <a:latin typeface="Bookman Old Style" pitchFamily="18" charset="0"/>
              </a:rPr>
              <a:t>Gokul</a:t>
            </a:r>
            <a:r>
              <a:rPr lang="en-US" b="1" dirty="0" smtClean="0">
                <a:solidFill>
                  <a:srgbClr val="00B050"/>
                </a:solidFill>
                <a:latin typeface="Bookman Old Style" pitchFamily="18" charset="0"/>
              </a:rPr>
              <a:t> alone would take to do the whole work?</a:t>
            </a:r>
          </a:p>
          <a:p>
            <a:pPr>
              <a:buNone/>
            </a:pPr>
            <a:r>
              <a:rPr lang="en-US" b="1" dirty="0" smtClean="0">
                <a:solidFill>
                  <a:srgbClr val="00B050"/>
                </a:solidFill>
                <a:latin typeface="Bookman Old Style" pitchFamily="18" charset="0"/>
              </a:rPr>
              <a:t>A)39 days	B)37 days	C)37 ½ days	D)40 days	 Answer :C</a:t>
            </a:r>
          </a:p>
          <a:p>
            <a:pPr>
              <a:buNone/>
            </a:pPr>
            <a:r>
              <a:rPr lang="en-US" b="1" dirty="0" smtClean="0">
                <a:solidFill>
                  <a:srgbClr val="00B050"/>
                </a:solidFill>
                <a:latin typeface="Bookman Old Style" pitchFamily="18" charset="0"/>
                <a:ea typeface="Arial Unicode MS" pitchFamily="34" charset="-128"/>
                <a:cs typeface="Arial Unicode MS" pitchFamily="34" charset="-128"/>
              </a:rPr>
              <a:t>      </a:t>
            </a:r>
            <a:r>
              <a:rPr lang="en-US" b="1" dirty="0" smtClean="0">
                <a:solidFill>
                  <a:srgbClr val="00B050"/>
                </a:solidFill>
                <a:latin typeface="Bookman Old Style" pitchFamily="18" charset="0"/>
                <a:ea typeface="Arial Unicode MS" pitchFamily="34" charset="-128"/>
                <a:cs typeface="Arial Unicode MS" pitchFamily="34" charset="-128"/>
              </a:rPr>
              <a:t>on paper 		</a:t>
            </a:r>
            <a:r>
              <a:rPr lang="en-US" b="1" dirty="0" smtClean="0">
                <a:solidFill>
                  <a:srgbClr val="00B050"/>
                </a:solidFill>
                <a:latin typeface="Bookman Old Style" pitchFamily="18" charset="0"/>
                <a:ea typeface="Arial Unicode MS" pitchFamily="34" charset="-128"/>
                <a:cs typeface="Arial Unicode MS" pitchFamily="34" charset="-128"/>
              </a:rPr>
              <a:t>  </a:t>
            </a:r>
            <a:r>
              <a:rPr lang="en-US" b="1" dirty="0" smtClean="0">
                <a:solidFill>
                  <a:srgbClr val="00B050"/>
                </a:solidFill>
                <a:latin typeface="Bookman Old Style" pitchFamily="18" charset="0"/>
                <a:ea typeface="Arial Unicode MS" pitchFamily="34" charset="-128"/>
                <a:cs typeface="Arial Unicode MS" pitchFamily="34" charset="-128"/>
              </a:rPr>
              <a:t>	</a:t>
            </a:r>
            <a:r>
              <a:rPr lang="en-US" b="1" dirty="0" smtClean="0">
                <a:solidFill>
                  <a:srgbClr val="00B050"/>
                </a:solidFill>
                <a:latin typeface="Bookman Old Style" pitchFamily="18" charset="0"/>
                <a:ea typeface="Arial Unicode MS" pitchFamily="34" charset="-128"/>
                <a:cs typeface="Arial Unicode MS" pitchFamily="34" charset="-128"/>
              </a:rPr>
              <a:t>    </a:t>
            </a:r>
            <a:r>
              <a:rPr lang="en-US" b="1" dirty="0" smtClean="0">
                <a:solidFill>
                  <a:srgbClr val="00B050"/>
                </a:solidFill>
                <a:latin typeface="Bookman Old Style" pitchFamily="18" charset="0"/>
                <a:ea typeface="Arial Unicode MS" pitchFamily="34" charset="-128"/>
                <a:cs typeface="Arial Unicode MS" pitchFamily="34" charset="-128"/>
              </a:rPr>
              <a:t>EXPLANATION</a:t>
            </a:r>
            <a:endParaRPr lang="en-US" b="1" dirty="0" smtClean="0">
              <a:solidFill>
                <a:srgbClr val="00B050"/>
              </a:solidFill>
              <a:latin typeface="Bookman Old Style" pitchFamily="18" charset="0"/>
            </a:endParaRPr>
          </a:p>
          <a:p>
            <a:endParaRPr lang="en-US" dirty="0"/>
          </a:p>
        </p:txBody>
      </p:sp>
      <p:sp>
        <p:nvSpPr>
          <p:cNvPr id="6" name="Slide Number Placeholder 5"/>
          <p:cNvSpPr>
            <a:spLocks noGrp="1"/>
          </p:cNvSpPr>
          <p:nvPr>
            <p:ph type="sldNum" sz="quarter" idx="12"/>
          </p:nvPr>
        </p:nvSpPr>
        <p:spPr/>
        <p:txBody>
          <a:bodyPr/>
          <a:lstStyle/>
          <a:p>
            <a:fld id="{62A39830-D5B3-446E-8542-7BBFA4079BB5}" type="slidenum">
              <a:rPr lang="en-US" smtClean="0"/>
              <a:pPr/>
              <a:t>6</a:t>
            </a:fld>
            <a:endParaRPr lang="en-US"/>
          </a:p>
        </p:txBody>
      </p:sp>
      <p:sp>
        <p:nvSpPr>
          <p:cNvPr id="8" name="Date Placeholder 7"/>
          <p:cNvSpPr>
            <a:spLocks noGrp="1"/>
          </p:cNvSpPr>
          <p:nvPr>
            <p:ph type="dt" sz="half" idx="10"/>
          </p:nvPr>
        </p:nvSpPr>
        <p:spPr/>
        <p:txBody>
          <a:bodyPr/>
          <a:lstStyle/>
          <a:p>
            <a:fld id="{D67C88D9-0348-48F6-A1DA-4F2533CA7914}" type="datetime3">
              <a:rPr lang="en-US" smtClean="0"/>
              <a:t>18 April 2020</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6.jpg"/>
          <p:cNvPicPr>
            <a:picLocks noGrp="1" noChangeAspect="1"/>
          </p:cNvPicPr>
          <p:nvPr isPhoto="1"/>
        </p:nvPicPr>
        <p:blipFill>
          <a:blip r:embed="rId2" cstate="print">
            <a:lum/>
          </a:blip>
          <a:stretch>
            <a:fillRect/>
          </a:stretch>
        </p:blipFill>
        <p:spPr>
          <a:xfrm>
            <a:off x="0" y="1798638"/>
            <a:ext cx="9144000" cy="5059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1846659"/>
          </a:xfrm>
          <a:prstGeom prst="rect">
            <a:avLst/>
          </a:prstGeom>
          <a:noFill/>
        </p:spPr>
        <p:txBody>
          <a:bodyPr wrap="square" rtlCol="0">
            <a:spAutoFit/>
          </a:bodyPr>
          <a:lstStyle/>
          <a:p>
            <a:pPr>
              <a:buNone/>
            </a:pPr>
            <a:r>
              <a:rPr lang="en-US" b="1" dirty="0" smtClean="0">
                <a:solidFill>
                  <a:srgbClr val="00B050"/>
                </a:solidFill>
                <a:latin typeface="Bookman Old Style" pitchFamily="18" charset="0"/>
                <a:cs typeface="Arial" pitchFamily="34" charset="0"/>
              </a:rPr>
              <a:t>Q 6.___</a:t>
            </a:r>
            <a:r>
              <a:rPr lang="en-US" b="1" dirty="0" smtClean="0">
                <a:solidFill>
                  <a:srgbClr val="00B050"/>
                </a:solidFill>
                <a:latin typeface="Bookman Old Style" pitchFamily="18" charset="0"/>
              </a:rPr>
              <a:t>Gopal does a work in 90 days, </a:t>
            </a:r>
            <a:r>
              <a:rPr lang="en-US" b="1" dirty="0" err="1" smtClean="0">
                <a:solidFill>
                  <a:srgbClr val="00B050"/>
                </a:solidFill>
                <a:latin typeface="Bookman Old Style" pitchFamily="18" charset="0"/>
              </a:rPr>
              <a:t>Vikash</a:t>
            </a:r>
            <a:r>
              <a:rPr lang="en-US" b="1" dirty="0" smtClean="0">
                <a:solidFill>
                  <a:srgbClr val="00B050"/>
                </a:solidFill>
                <a:latin typeface="Bookman Old Style" pitchFamily="18" charset="0"/>
              </a:rPr>
              <a:t> in 40 days and </a:t>
            </a:r>
            <a:r>
              <a:rPr lang="en-US" b="1" dirty="0" err="1" smtClean="0">
                <a:solidFill>
                  <a:srgbClr val="00B050"/>
                </a:solidFill>
                <a:latin typeface="Bookman Old Style" pitchFamily="18" charset="0"/>
              </a:rPr>
              <a:t>Santhosh</a:t>
            </a:r>
            <a:r>
              <a:rPr lang="en-US" b="1" dirty="0" smtClean="0">
                <a:solidFill>
                  <a:srgbClr val="00B050"/>
                </a:solidFill>
                <a:latin typeface="Bookman Old Style" pitchFamily="18" charset="0"/>
              </a:rPr>
              <a:t> in 12 days. They work one after another for a day each, starting with </a:t>
            </a:r>
            <a:r>
              <a:rPr lang="en-US" b="1" dirty="0" err="1" smtClean="0">
                <a:solidFill>
                  <a:srgbClr val="00B050"/>
                </a:solidFill>
                <a:latin typeface="Bookman Old Style" pitchFamily="18" charset="0"/>
              </a:rPr>
              <a:t>Gopal</a:t>
            </a:r>
            <a:r>
              <a:rPr lang="en-US" b="1" dirty="0" smtClean="0">
                <a:solidFill>
                  <a:srgbClr val="00B050"/>
                </a:solidFill>
                <a:latin typeface="Bookman Old Style" pitchFamily="18" charset="0"/>
              </a:rPr>
              <a:t> followed by </a:t>
            </a:r>
            <a:r>
              <a:rPr lang="en-US" b="1" dirty="0" err="1" smtClean="0">
                <a:solidFill>
                  <a:srgbClr val="00B050"/>
                </a:solidFill>
                <a:latin typeface="Bookman Old Style" pitchFamily="18" charset="0"/>
              </a:rPr>
              <a:t>Vikash</a:t>
            </a:r>
            <a:r>
              <a:rPr lang="en-US" b="1" dirty="0" smtClean="0">
                <a:solidFill>
                  <a:srgbClr val="00B050"/>
                </a:solidFill>
                <a:latin typeface="Bookman Old Style" pitchFamily="18" charset="0"/>
              </a:rPr>
              <a:t> and then by </a:t>
            </a:r>
            <a:r>
              <a:rPr lang="en-US" b="1" dirty="0" err="1" smtClean="0">
                <a:solidFill>
                  <a:srgbClr val="00B050"/>
                </a:solidFill>
                <a:latin typeface="Bookman Old Style" pitchFamily="18" charset="0"/>
              </a:rPr>
              <a:t>Santhosh</a:t>
            </a:r>
            <a:r>
              <a:rPr lang="en-US" b="1" dirty="0" smtClean="0">
                <a:solidFill>
                  <a:srgbClr val="00B050"/>
                </a:solidFill>
                <a:latin typeface="Bookman Old Style" pitchFamily="18" charset="0"/>
              </a:rPr>
              <a:t>. If the total wages received are Rs 360 and </a:t>
            </a:r>
            <a:r>
              <a:rPr lang="en-US" b="1" dirty="0" err="1" smtClean="0">
                <a:solidFill>
                  <a:srgbClr val="00B050"/>
                </a:solidFill>
                <a:latin typeface="Bookman Old Style" pitchFamily="18" charset="0"/>
              </a:rPr>
              <a:t>Gopal</a:t>
            </a:r>
            <a:r>
              <a:rPr lang="en-US" b="1" dirty="0" smtClean="0">
                <a:solidFill>
                  <a:srgbClr val="00B050"/>
                </a:solidFill>
                <a:latin typeface="Bookman Old Style" pitchFamily="18" charset="0"/>
              </a:rPr>
              <a:t>, </a:t>
            </a:r>
            <a:r>
              <a:rPr lang="en-US" b="1" dirty="0" err="1" smtClean="0">
                <a:solidFill>
                  <a:srgbClr val="00B050"/>
                </a:solidFill>
                <a:latin typeface="Bookman Old Style" pitchFamily="18" charset="0"/>
              </a:rPr>
              <a:t>Vikash</a:t>
            </a:r>
            <a:r>
              <a:rPr lang="en-US" b="1" dirty="0" smtClean="0">
                <a:solidFill>
                  <a:srgbClr val="00B050"/>
                </a:solidFill>
                <a:latin typeface="Bookman Old Style" pitchFamily="18" charset="0"/>
              </a:rPr>
              <a:t>, </a:t>
            </a:r>
            <a:r>
              <a:rPr lang="en-US" b="1" dirty="0" err="1" smtClean="0">
                <a:solidFill>
                  <a:srgbClr val="00B050"/>
                </a:solidFill>
                <a:latin typeface="Bookman Old Style" pitchFamily="18" charset="0"/>
              </a:rPr>
              <a:t>Santhosh</a:t>
            </a:r>
            <a:r>
              <a:rPr lang="en-US" b="1" dirty="0" smtClean="0">
                <a:solidFill>
                  <a:srgbClr val="00B050"/>
                </a:solidFill>
                <a:latin typeface="Bookman Old Style" pitchFamily="18" charset="0"/>
              </a:rPr>
              <a:t> share them in the ratio of the work done, find their respective individual wages.</a:t>
            </a:r>
          </a:p>
          <a:p>
            <a:pPr>
              <a:buNone/>
            </a:pPr>
            <a:r>
              <a:rPr lang="en-US" b="1" dirty="0" smtClean="0">
                <a:solidFill>
                  <a:srgbClr val="00B050"/>
                </a:solidFill>
                <a:latin typeface="Bookman Old Style" pitchFamily="18" charset="0"/>
              </a:rPr>
              <a:t>C.Rs 36, Rs 81 &amp; Rs 243 (Answer :C)   </a:t>
            </a:r>
            <a:r>
              <a:rPr lang="en-US" sz="2400" b="1" dirty="0" smtClean="0">
                <a:solidFill>
                  <a:srgbClr val="00B050"/>
                </a:solidFill>
                <a:latin typeface="Bookman Old Style" pitchFamily="18" charset="0"/>
              </a:rPr>
              <a:t>EXPLANATION</a:t>
            </a:r>
          </a:p>
        </p:txBody>
      </p:sp>
      <p:sp>
        <p:nvSpPr>
          <p:cNvPr id="6" name="Slide Number Placeholder 5"/>
          <p:cNvSpPr>
            <a:spLocks noGrp="1"/>
          </p:cNvSpPr>
          <p:nvPr>
            <p:ph type="sldNum" sz="quarter" idx="12"/>
          </p:nvPr>
        </p:nvSpPr>
        <p:spPr/>
        <p:txBody>
          <a:bodyPr/>
          <a:lstStyle/>
          <a:p>
            <a:fld id="{62A39830-D5B3-446E-8542-7BBFA4079BB5}" type="slidenum">
              <a:rPr lang="en-US" smtClean="0"/>
              <a:pPr/>
              <a:t>7</a:t>
            </a:fld>
            <a:endParaRPr lang="en-US"/>
          </a:p>
        </p:txBody>
      </p:sp>
      <p:sp>
        <p:nvSpPr>
          <p:cNvPr id="8" name="Date Placeholder 7"/>
          <p:cNvSpPr>
            <a:spLocks noGrp="1"/>
          </p:cNvSpPr>
          <p:nvPr>
            <p:ph type="dt" sz="half" idx="10"/>
          </p:nvPr>
        </p:nvSpPr>
        <p:spPr/>
        <p:txBody>
          <a:bodyPr/>
          <a:lstStyle/>
          <a:p>
            <a:fld id="{4DD1C055-BC95-404E-ACBD-C1ED202430BF}" type="datetime3">
              <a:rPr lang="en-US" smtClean="0"/>
              <a:t>18 April 2020</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7.jpg"/>
          <p:cNvPicPr>
            <a:picLocks noGrp="1" noChangeAspect="1"/>
          </p:cNvPicPr>
          <p:nvPr isPhoto="1"/>
        </p:nvPicPr>
        <p:blipFill>
          <a:blip r:embed="rId2" cstate="print">
            <a:lum/>
          </a:blip>
          <a:stretch>
            <a:fillRect/>
          </a:stretch>
        </p:blipFill>
        <p:spPr>
          <a:xfrm>
            <a:off x="0" y="1646238"/>
            <a:ext cx="9144000"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2123658"/>
          </a:xfrm>
          <a:prstGeom prst="rect">
            <a:avLst/>
          </a:prstGeom>
          <a:noFill/>
        </p:spPr>
        <p:txBody>
          <a:bodyPr wrap="square" rtlCol="0">
            <a:spAutoFit/>
          </a:bodyPr>
          <a:lstStyle/>
          <a:p>
            <a:pPr>
              <a:buNone/>
            </a:pPr>
            <a:r>
              <a:rPr lang="en-US" b="1" dirty="0" smtClean="0">
                <a:solidFill>
                  <a:srgbClr val="00B050"/>
                </a:solidFill>
                <a:latin typeface="Bookman Old Style" pitchFamily="18" charset="0"/>
                <a:cs typeface="Arial" pitchFamily="34" charset="0"/>
              </a:rPr>
              <a:t>Q 7.</a:t>
            </a:r>
          </a:p>
          <a:p>
            <a:pPr>
              <a:buNone/>
            </a:pPr>
            <a:r>
              <a:rPr lang="en-US" b="1" dirty="0" smtClean="0">
                <a:solidFill>
                  <a:srgbClr val="00B050"/>
                </a:solidFill>
                <a:latin typeface="Bookman Old Style" pitchFamily="18" charset="0"/>
              </a:rPr>
              <a:t>A and B can do a piece of work in 30 days , while B and C can do the same work in 24 days and C and A in 20 days . They all work together for 10 days when B and C leave. How many days more will A take to finish the work?									</a:t>
            </a:r>
          </a:p>
          <a:p>
            <a:pPr marL="342900" indent="-342900">
              <a:buAutoNum type="alphaUcParenR"/>
            </a:pPr>
            <a:r>
              <a:rPr lang="en-US" b="1" dirty="0" smtClean="0">
                <a:solidFill>
                  <a:srgbClr val="00B050"/>
                </a:solidFill>
                <a:latin typeface="Bookman Old Style" pitchFamily="18" charset="0"/>
              </a:rPr>
              <a:t>18		B) 24		C) 30		D) 36		 Answer :A</a:t>
            </a:r>
          </a:p>
          <a:p>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on paper 			 EXPLANATION</a:t>
            </a:r>
            <a:endParaRPr lang="en-US" sz="2400" b="1" dirty="0" smtClean="0">
              <a:solidFill>
                <a:srgbClr val="00B050"/>
              </a:solidFill>
              <a:latin typeface="Bookman Old Style" pitchFamily="18" charset="0"/>
            </a:endParaRPr>
          </a:p>
        </p:txBody>
      </p:sp>
      <p:sp>
        <p:nvSpPr>
          <p:cNvPr id="6" name="Slide Number Placeholder 5"/>
          <p:cNvSpPr>
            <a:spLocks noGrp="1"/>
          </p:cNvSpPr>
          <p:nvPr>
            <p:ph type="sldNum" sz="quarter" idx="12"/>
          </p:nvPr>
        </p:nvSpPr>
        <p:spPr/>
        <p:txBody>
          <a:bodyPr/>
          <a:lstStyle/>
          <a:p>
            <a:fld id="{62A39830-D5B3-446E-8542-7BBFA4079BB5}" type="slidenum">
              <a:rPr lang="en-US" smtClean="0"/>
              <a:pPr/>
              <a:t>8</a:t>
            </a:fld>
            <a:endParaRPr lang="en-US"/>
          </a:p>
        </p:txBody>
      </p:sp>
      <p:sp>
        <p:nvSpPr>
          <p:cNvPr id="8" name="Date Placeholder 7"/>
          <p:cNvSpPr>
            <a:spLocks noGrp="1"/>
          </p:cNvSpPr>
          <p:nvPr>
            <p:ph type="dt" sz="half" idx="10"/>
          </p:nvPr>
        </p:nvSpPr>
        <p:spPr/>
        <p:txBody>
          <a:bodyPr/>
          <a:lstStyle/>
          <a:p>
            <a:fld id="{6A10BF44-EA9B-42AD-ABC9-F9C1FA761D82}" type="datetime3">
              <a:rPr lang="en-US" smtClean="0"/>
              <a:t>18 April 2020</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_8.jpg"/>
          <p:cNvPicPr>
            <a:picLocks noGrp="1" noChangeAspect="1"/>
          </p:cNvPicPr>
          <p:nvPr isPhoto="1"/>
        </p:nvPicPr>
        <p:blipFill>
          <a:blip r:embed="rId2" cstate="print">
            <a:lum/>
          </a:blip>
          <a:stretch>
            <a:fillRect/>
          </a:stretch>
        </p:blipFill>
        <p:spPr>
          <a:xfrm>
            <a:off x="0" y="1646238"/>
            <a:ext cx="9144000" cy="5211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0" y="0"/>
            <a:ext cx="9144000" cy="1846659"/>
          </a:xfrm>
          <a:prstGeom prst="rect">
            <a:avLst/>
          </a:prstGeom>
          <a:noFill/>
        </p:spPr>
        <p:txBody>
          <a:bodyPr wrap="square" rtlCol="0">
            <a:spAutoFit/>
          </a:bodyPr>
          <a:lstStyle/>
          <a:p>
            <a:pPr>
              <a:buNone/>
            </a:pPr>
            <a:r>
              <a:rPr lang="en-US" b="1" dirty="0" smtClean="0">
                <a:solidFill>
                  <a:srgbClr val="00B050"/>
                </a:solidFill>
                <a:latin typeface="Bookman Old Style" pitchFamily="18" charset="0"/>
                <a:cs typeface="Arial" pitchFamily="34" charset="0"/>
              </a:rPr>
              <a:t>Q 8.__</a:t>
            </a:r>
            <a:r>
              <a:rPr lang="en-US" b="1" dirty="0" smtClean="0">
                <a:solidFill>
                  <a:srgbClr val="00B050"/>
                </a:solidFill>
                <a:latin typeface="Bookman Old Style" pitchFamily="18" charset="0"/>
              </a:rPr>
              <a:t>The ratio of efficiency of A is to C is 5:3. The ratio of number of days taken by B is to C is 2:3. A takes 6 days less than C, when A and C completes the work individually. B and C started the work and left after 2 days. The number of days taken by A to finish the remaining work is:</a:t>
            </a:r>
          </a:p>
          <a:p>
            <a:pPr>
              <a:buNone/>
            </a:pPr>
            <a:r>
              <a:rPr lang="en-US" b="1" dirty="0" smtClean="0">
                <a:solidFill>
                  <a:srgbClr val="00B050"/>
                </a:solidFill>
                <a:latin typeface="Bookman Old Style" pitchFamily="18" charset="0"/>
              </a:rPr>
              <a:t>A) 4		B) 5		C) 6		D) 9		( Answer :C)</a:t>
            </a:r>
          </a:p>
          <a:p>
            <a:pPr>
              <a:buNone/>
            </a:pPr>
            <a:r>
              <a:rPr lang="en-US" sz="2400" b="1" dirty="0" smtClean="0">
                <a:solidFill>
                  <a:srgbClr val="00B050"/>
                </a:solidFill>
                <a:latin typeface="Bookman Old Style" pitchFamily="18" charset="0"/>
                <a:ea typeface="Arial Unicode MS" pitchFamily="34" charset="-128"/>
                <a:cs typeface="Arial Unicode MS" pitchFamily="34" charset="-128"/>
              </a:rPr>
              <a:t>     </a:t>
            </a:r>
            <a:r>
              <a:rPr lang="en-US" sz="2400" b="1" dirty="0" smtClean="0">
                <a:solidFill>
                  <a:srgbClr val="00B050"/>
                </a:solidFill>
                <a:latin typeface="Bookman Old Style" pitchFamily="18" charset="0"/>
                <a:ea typeface="Arial Unicode MS" pitchFamily="34" charset="-128"/>
                <a:cs typeface="Arial Unicode MS" pitchFamily="34" charset="-128"/>
              </a:rPr>
              <a:t>on paper 			 EXPLANATION</a:t>
            </a:r>
            <a:endParaRPr lang="en-US" sz="2400" b="1" dirty="0" smtClean="0">
              <a:solidFill>
                <a:srgbClr val="00B050"/>
              </a:solidFill>
              <a:latin typeface="Bookman Old Style" pitchFamily="18" charset="0"/>
            </a:endParaRPr>
          </a:p>
        </p:txBody>
      </p:sp>
      <p:sp>
        <p:nvSpPr>
          <p:cNvPr id="6" name="Slide Number Placeholder 5"/>
          <p:cNvSpPr>
            <a:spLocks noGrp="1"/>
          </p:cNvSpPr>
          <p:nvPr>
            <p:ph type="sldNum" sz="quarter" idx="12"/>
          </p:nvPr>
        </p:nvSpPr>
        <p:spPr/>
        <p:txBody>
          <a:bodyPr/>
          <a:lstStyle/>
          <a:p>
            <a:fld id="{62A39830-D5B3-446E-8542-7BBFA4079BB5}" type="slidenum">
              <a:rPr lang="en-US" smtClean="0"/>
              <a:pPr/>
              <a:t>9</a:t>
            </a:fld>
            <a:endParaRPr lang="en-US"/>
          </a:p>
        </p:txBody>
      </p:sp>
      <p:sp>
        <p:nvSpPr>
          <p:cNvPr id="8" name="Date Placeholder 7"/>
          <p:cNvSpPr>
            <a:spLocks noGrp="1"/>
          </p:cNvSpPr>
          <p:nvPr>
            <p:ph type="dt" sz="half" idx="10"/>
          </p:nvPr>
        </p:nvSpPr>
        <p:spPr/>
        <p:txBody>
          <a:bodyPr/>
          <a:lstStyle/>
          <a:p>
            <a:fld id="{B6323149-BA49-41D3-84C4-0BADFA1F98AB}" type="datetime3">
              <a:rPr lang="en-US" smtClean="0"/>
              <a:t>18 April 2020</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204</TotalTime>
  <Words>1017</Words>
  <Application>Microsoft Office PowerPoint</Application>
  <PresentationFormat>On-screen Show (4:3)</PresentationFormat>
  <Paragraphs>111</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Trek</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sree</dc:creator>
  <cp:lastModifiedBy>sree</cp:lastModifiedBy>
  <cp:revision>77</cp:revision>
  <dcterms:created xsi:type="dcterms:W3CDTF">2020-04-16T15:58:55Z</dcterms:created>
  <dcterms:modified xsi:type="dcterms:W3CDTF">2020-04-17T19:47:36Z</dcterms:modified>
</cp:coreProperties>
</file>